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62" r:id="rId2"/>
  </p:sldIdLst>
  <p:sldSz cx="42767250" cy="30275213"/>
  <p:notesSz cx="6858000" cy="9144000"/>
  <p:defaultTextStyle>
    <a:defPPr>
      <a:defRPr lang="en-US"/>
    </a:defPPr>
    <a:lvl1pPr marL="0" algn="l" defTabSz="3501676" rtl="0" eaLnBrk="1" latinLnBrk="0" hangingPunct="1">
      <a:defRPr sz="6893" kern="1200">
        <a:solidFill>
          <a:schemeClr val="tx1"/>
        </a:solidFill>
        <a:latin typeface="+mn-lt"/>
        <a:ea typeface="+mn-ea"/>
        <a:cs typeface="+mn-cs"/>
      </a:defRPr>
    </a:lvl1pPr>
    <a:lvl2pPr marL="1750839" algn="l" defTabSz="3501676" rtl="0" eaLnBrk="1" latinLnBrk="0" hangingPunct="1">
      <a:defRPr sz="6893" kern="1200">
        <a:solidFill>
          <a:schemeClr val="tx1"/>
        </a:solidFill>
        <a:latin typeface="+mn-lt"/>
        <a:ea typeface="+mn-ea"/>
        <a:cs typeface="+mn-cs"/>
      </a:defRPr>
    </a:lvl2pPr>
    <a:lvl3pPr marL="3501676" algn="l" defTabSz="3501676" rtl="0" eaLnBrk="1" latinLnBrk="0" hangingPunct="1">
      <a:defRPr sz="6893" kern="1200">
        <a:solidFill>
          <a:schemeClr val="tx1"/>
        </a:solidFill>
        <a:latin typeface="+mn-lt"/>
        <a:ea typeface="+mn-ea"/>
        <a:cs typeface="+mn-cs"/>
      </a:defRPr>
    </a:lvl3pPr>
    <a:lvl4pPr marL="5252515" algn="l" defTabSz="3501676" rtl="0" eaLnBrk="1" latinLnBrk="0" hangingPunct="1">
      <a:defRPr sz="6893" kern="1200">
        <a:solidFill>
          <a:schemeClr val="tx1"/>
        </a:solidFill>
        <a:latin typeface="+mn-lt"/>
        <a:ea typeface="+mn-ea"/>
        <a:cs typeface="+mn-cs"/>
      </a:defRPr>
    </a:lvl4pPr>
    <a:lvl5pPr marL="7003353" algn="l" defTabSz="3501676" rtl="0" eaLnBrk="1" latinLnBrk="0" hangingPunct="1">
      <a:defRPr sz="6893" kern="1200">
        <a:solidFill>
          <a:schemeClr val="tx1"/>
        </a:solidFill>
        <a:latin typeface="+mn-lt"/>
        <a:ea typeface="+mn-ea"/>
        <a:cs typeface="+mn-cs"/>
      </a:defRPr>
    </a:lvl5pPr>
    <a:lvl6pPr marL="8754192" algn="l" defTabSz="3501676" rtl="0" eaLnBrk="1" latinLnBrk="0" hangingPunct="1">
      <a:defRPr sz="6893" kern="1200">
        <a:solidFill>
          <a:schemeClr val="tx1"/>
        </a:solidFill>
        <a:latin typeface="+mn-lt"/>
        <a:ea typeface="+mn-ea"/>
        <a:cs typeface="+mn-cs"/>
      </a:defRPr>
    </a:lvl6pPr>
    <a:lvl7pPr marL="10505030" algn="l" defTabSz="3501676" rtl="0" eaLnBrk="1" latinLnBrk="0" hangingPunct="1">
      <a:defRPr sz="6893" kern="1200">
        <a:solidFill>
          <a:schemeClr val="tx1"/>
        </a:solidFill>
        <a:latin typeface="+mn-lt"/>
        <a:ea typeface="+mn-ea"/>
        <a:cs typeface="+mn-cs"/>
      </a:defRPr>
    </a:lvl7pPr>
    <a:lvl8pPr marL="12255868" algn="l" defTabSz="3501676" rtl="0" eaLnBrk="1" latinLnBrk="0" hangingPunct="1">
      <a:defRPr sz="6893" kern="1200">
        <a:solidFill>
          <a:schemeClr val="tx1"/>
        </a:solidFill>
        <a:latin typeface="+mn-lt"/>
        <a:ea typeface="+mn-ea"/>
        <a:cs typeface="+mn-cs"/>
      </a:defRPr>
    </a:lvl8pPr>
    <a:lvl9pPr marL="14006707" algn="l" defTabSz="3501676" rtl="0" eaLnBrk="1" latinLnBrk="0" hangingPunct="1">
      <a:defRPr sz="689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5657"/>
    <a:srgbClr val="797979"/>
    <a:srgbClr val="4E4D57"/>
    <a:srgbClr val="D3AA4D"/>
    <a:srgbClr val="CEBADE"/>
    <a:srgbClr val="7D851B"/>
    <a:srgbClr val="33006F"/>
    <a:srgbClr val="E8D3A2"/>
    <a:srgbClr val="B6B6B6"/>
    <a:srgbClr val="3301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56" autoAdjust="0"/>
    <p:restoredTop sz="94660"/>
  </p:normalViewPr>
  <p:slideViewPr>
    <p:cSldViewPr snapToGrid="0">
      <p:cViewPr>
        <p:scale>
          <a:sx n="31" d="100"/>
          <a:sy n="31" d="100"/>
        </p:scale>
        <p:origin x="138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E:\Westmead%20Hub%202021%20meeting\ES%20poster\ES%20NGS%20Summar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Westmead%20Hub%202021%20meeting\ES%20poster\ES%20NGS%20Summar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Volumes/NO%20NAME/ES%20NGS/ES%20panel_CDHS-34925Z-409_Summar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fs.nch.kids\j\RESONC\USER\smadar.kahanaedwin\NGS%20panel\ES%20panel\ES%20panel_CDHS-34925Z-409_Summary.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fs.nch.kids\j\RESONC\USER\smadar.kahanaedwin\NGS%20panel\ES%20panel\ES%20panel_CDHS-34925Z-409_Summary.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5400" cap="rnd">
              <a:noFill/>
              <a:round/>
            </a:ln>
            <a:effectLst/>
          </c:spPr>
          <c:marker>
            <c:symbol val="circle"/>
            <c:size val="6"/>
            <c:spPr>
              <a:solidFill>
                <a:srgbClr val="7030A0"/>
              </a:solidFill>
              <a:ln w="9525">
                <a:solidFill>
                  <a:srgbClr val="33006F"/>
                </a:solidFill>
              </a:ln>
              <a:effectLst/>
            </c:spPr>
          </c:marker>
          <c:xVal>
            <c:numRef>
              <c:f>LoD!$F$3:$F$15</c:f>
              <c:numCache>
                <c:formatCode>General</c:formatCode>
                <c:ptCount val="13"/>
                <c:pt idx="0">
                  <c:v>10000</c:v>
                </c:pt>
                <c:pt idx="1">
                  <c:v>5679.9999999999991</c:v>
                </c:pt>
                <c:pt idx="2">
                  <c:v>990</c:v>
                </c:pt>
                <c:pt idx="3">
                  <c:v>610</c:v>
                </c:pt>
                <c:pt idx="4">
                  <c:v>509.99999999999994</c:v>
                </c:pt>
                <c:pt idx="5">
                  <c:v>320</c:v>
                </c:pt>
                <c:pt idx="6">
                  <c:v>160</c:v>
                </c:pt>
                <c:pt idx="7">
                  <c:v>150</c:v>
                </c:pt>
                <c:pt idx="8">
                  <c:v>1</c:v>
                </c:pt>
                <c:pt idx="9">
                  <c:v>1</c:v>
                </c:pt>
                <c:pt idx="10">
                  <c:v>1</c:v>
                </c:pt>
                <c:pt idx="11">
                  <c:v>1</c:v>
                </c:pt>
                <c:pt idx="12">
                  <c:v>1</c:v>
                </c:pt>
              </c:numCache>
            </c:numRef>
          </c:xVal>
          <c:yVal>
            <c:numRef>
              <c:f>LoD!$E$3:$E$15</c:f>
              <c:numCache>
                <c:formatCode>General</c:formatCode>
                <c:ptCount val="13"/>
                <c:pt idx="0">
                  <c:v>10000</c:v>
                </c:pt>
                <c:pt idx="1">
                  <c:v>5000</c:v>
                </c:pt>
                <c:pt idx="2">
                  <c:v>1000</c:v>
                </c:pt>
                <c:pt idx="3">
                  <c:v>400</c:v>
                </c:pt>
                <c:pt idx="4">
                  <c:v>300</c:v>
                </c:pt>
                <c:pt idx="5">
                  <c:v>200</c:v>
                </c:pt>
                <c:pt idx="6">
                  <c:v>200</c:v>
                </c:pt>
                <c:pt idx="7">
                  <c:v>100</c:v>
                </c:pt>
                <c:pt idx="8">
                  <c:v>40</c:v>
                </c:pt>
                <c:pt idx="9">
                  <c:v>20</c:v>
                </c:pt>
                <c:pt idx="10">
                  <c:v>10</c:v>
                </c:pt>
                <c:pt idx="11">
                  <c:v>4</c:v>
                </c:pt>
                <c:pt idx="12">
                  <c:v>1</c:v>
                </c:pt>
              </c:numCache>
            </c:numRef>
          </c:yVal>
          <c:smooth val="0"/>
          <c:extLst>
            <c:ext xmlns:c16="http://schemas.microsoft.com/office/drawing/2014/chart" uri="{C3380CC4-5D6E-409C-BE32-E72D297353CC}">
              <c16:uniqueId val="{00000000-12ED-DD48-AB29-8C4E0F8A2BE7}"/>
            </c:ext>
          </c:extLst>
        </c:ser>
        <c:dLbls>
          <c:showLegendKey val="0"/>
          <c:showVal val="0"/>
          <c:showCatName val="0"/>
          <c:showSerName val="0"/>
          <c:showPercent val="0"/>
          <c:showBubbleSize val="0"/>
        </c:dLbls>
        <c:axId val="799935184"/>
        <c:axId val="799933616"/>
      </c:scatterChart>
      <c:valAx>
        <c:axId val="799935184"/>
        <c:scaling>
          <c:logBase val="10"/>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99933616"/>
        <c:crosses val="autoZero"/>
        <c:crossBetween val="midCat"/>
      </c:valAx>
      <c:valAx>
        <c:axId val="799933616"/>
        <c:scaling>
          <c:logBase val="10"/>
          <c:orientation val="minMax"/>
        </c:scaling>
        <c:delete val="0"/>
        <c:axPos val="l"/>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99935184"/>
        <c:crosses val="autoZero"/>
        <c:crossBetween val="midCat"/>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5400" cap="rnd">
              <a:noFill/>
              <a:round/>
            </a:ln>
            <a:effectLst/>
          </c:spPr>
          <c:marker>
            <c:symbol val="circle"/>
            <c:size val="6"/>
            <c:spPr>
              <a:solidFill>
                <a:srgbClr val="7030A0"/>
              </a:solidFill>
              <a:ln w="9525">
                <a:solidFill>
                  <a:srgbClr val="33016F"/>
                </a:solidFill>
              </a:ln>
              <a:effectLst/>
            </c:spPr>
          </c:marker>
          <c:xVal>
            <c:numRef>
              <c:f>LoD!$L$3:$L$15</c:f>
              <c:numCache>
                <c:formatCode>General</c:formatCode>
                <c:ptCount val="13"/>
                <c:pt idx="0">
                  <c:v>9940</c:v>
                </c:pt>
                <c:pt idx="1">
                  <c:v>5340</c:v>
                </c:pt>
                <c:pt idx="2">
                  <c:v>1030</c:v>
                </c:pt>
                <c:pt idx="3">
                  <c:v>450</c:v>
                </c:pt>
                <c:pt idx="4">
                  <c:v>320</c:v>
                </c:pt>
                <c:pt idx="6">
                  <c:v>1</c:v>
                </c:pt>
                <c:pt idx="7">
                  <c:v>1</c:v>
                </c:pt>
                <c:pt idx="8">
                  <c:v>1</c:v>
                </c:pt>
                <c:pt idx="9">
                  <c:v>1</c:v>
                </c:pt>
                <c:pt idx="10">
                  <c:v>1</c:v>
                </c:pt>
                <c:pt idx="11">
                  <c:v>1</c:v>
                </c:pt>
                <c:pt idx="12">
                  <c:v>1</c:v>
                </c:pt>
              </c:numCache>
            </c:numRef>
          </c:xVal>
          <c:yVal>
            <c:numRef>
              <c:f>LoD!$K$3:$K$15</c:f>
              <c:numCache>
                <c:formatCode>General</c:formatCode>
                <c:ptCount val="13"/>
                <c:pt idx="0">
                  <c:v>10000</c:v>
                </c:pt>
                <c:pt idx="1">
                  <c:v>5000</c:v>
                </c:pt>
                <c:pt idx="2">
                  <c:v>1000</c:v>
                </c:pt>
                <c:pt idx="3">
                  <c:v>400</c:v>
                </c:pt>
                <c:pt idx="4">
                  <c:v>300</c:v>
                </c:pt>
                <c:pt idx="5">
                  <c:v>200</c:v>
                </c:pt>
                <c:pt idx="6">
                  <c:v>200</c:v>
                </c:pt>
                <c:pt idx="7">
                  <c:v>100</c:v>
                </c:pt>
                <c:pt idx="8">
                  <c:v>40</c:v>
                </c:pt>
                <c:pt idx="9">
                  <c:v>20</c:v>
                </c:pt>
                <c:pt idx="10">
                  <c:v>10</c:v>
                </c:pt>
                <c:pt idx="11">
                  <c:v>4</c:v>
                </c:pt>
                <c:pt idx="12">
                  <c:v>1</c:v>
                </c:pt>
              </c:numCache>
            </c:numRef>
          </c:yVal>
          <c:smooth val="0"/>
          <c:extLst>
            <c:ext xmlns:c16="http://schemas.microsoft.com/office/drawing/2014/chart" uri="{C3380CC4-5D6E-409C-BE32-E72D297353CC}">
              <c16:uniqueId val="{00000000-12ED-DD48-AB29-8C4E0F8A2BE7}"/>
            </c:ext>
          </c:extLst>
        </c:ser>
        <c:dLbls>
          <c:showLegendKey val="0"/>
          <c:showVal val="0"/>
          <c:showCatName val="0"/>
          <c:showSerName val="0"/>
          <c:showPercent val="0"/>
          <c:showBubbleSize val="0"/>
        </c:dLbls>
        <c:axId val="799930872"/>
        <c:axId val="799929696"/>
      </c:scatterChart>
      <c:valAx>
        <c:axId val="799930872"/>
        <c:scaling>
          <c:logBase val="10"/>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99929696"/>
        <c:crosses val="autoZero"/>
        <c:crossBetween val="midCat"/>
      </c:valAx>
      <c:valAx>
        <c:axId val="799929696"/>
        <c:scaling>
          <c:logBase val="10"/>
          <c:orientation val="minMax"/>
        </c:scaling>
        <c:delete val="0"/>
        <c:axPos val="l"/>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99930872"/>
        <c:crosses val="autoZero"/>
        <c:crossBetween val="midCat"/>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v>NGS STAG2_H295fs</c:v>
          </c:tx>
          <c:spPr>
            <a:solidFill>
              <a:srgbClr val="D3AA4D"/>
            </a:solidFill>
            <a:ln>
              <a:noFill/>
            </a:ln>
            <a:effectLst/>
          </c:spPr>
          <c:invertIfNegative val="0"/>
          <c:dLbls>
            <c:dLbl>
              <c:idx val="0"/>
              <c:layout>
                <c:manualLayout>
                  <c:x val="0"/>
                  <c:y val="9.17222222222221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E33-7B40-A7B4-3D9AEE475E3F}"/>
                </c:ext>
              </c:extLst>
            </c:dLbl>
            <c:dLbl>
              <c:idx val="1"/>
              <c:layout>
                <c:manualLayout>
                  <c:x val="-2.2678571428571451E-2"/>
                  <c:y val="-3.5277777777777777E-3"/>
                </c:manualLayout>
              </c:layout>
              <c:spPr>
                <a:noFill/>
                <a:ln>
                  <a:solidFill>
                    <a:srgbClr val="C00000"/>
                  </a:solid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E33-7B40-A7B4-3D9AEE475E3F}"/>
                </c:ext>
              </c:extLst>
            </c:dLbl>
            <c:dLbl>
              <c:idx val="2"/>
              <c:layout>
                <c:manualLayout>
                  <c:x val="-2.5198412698412699E-2"/>
                  <c:y val="-7.0555555555555554E-3"/>
                </c:manualLayout>
              </c:layout>
              <c:spPr>
                <a:noFill/>
                <a:ln>
                  <a:solidFill>
                    <a:srgbClr val="C00000"/>
                  </a:solid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E33-7B40-A7B4-3D9AEE475E3F}"/>
                </c:ext>
              </c:extLst>
            </c:dLbl>
            <c:dLbl>
              <c:idx val="3"/>
              <c:layout>
                <c:manualLayout>
                  <c:x val="-2.5198412698412699E-2"/>
                  <c:y val="-7.0555555555555554E-3"/>
                </c:manualLayout>
              </c:layout>
              <c:spPr>
                <a:noFill/>
                <a:ln>
                  <a:solidFill>
                    <a:srgbClr val="C00000"/>
                  </a:solid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E33-7B40-A7B4-3D9AEE475E3F}"/>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'ES P9'!$F$18:$F$27</c:f>
              <c:numCache>
                <c:formatCode>General</c:formatCode>
                <c:ptCount val="10"/>
                <c:pt idx="0">
                  <c:v>2</c:v>
                </c:pt>
                <c:pt idx="1">
                  <c:v>48</c:v>
                </c:pt>
                <c:pt idx="2">
                  <c:v>92</c:v>
                </c:pt>
                <c:pt idx="3">
                  <c:v>160</c:v>
                </c:pt>
                <c:pt idx="4">
                  <c:v>202</c:v>
                </c:pt>
                <c:pt idx="5">
                  <c:v>223</c:v>
                </c:pt>
                <c:pt idx="6">
                  <c:v>292</c:v>
                </c:pt>
                <c:pt idx="7">
                  <c:v>323</c:v>
                </c:pt>
                <c:pt idx="8">
                  <c:v>351</c:v>
                </c:pt>
                <c:pt idx="9">
                  <c:v>413</c:v>
                </c:pt>
              </c:numCache>
            </c:numRef>
          </c:cat>
          <c:val>
            <c:numRef>
              <c:f>'ES P9'!$H$18:$H$27</c:f>
              <c:numCache>
                <c:formatCode>0</c:formatCode>
                <c:ptCount val="10"/>
                <c:pt idx="0">
                  <c:v>57.142859999999999</c:v>
                </c:pt>
                <c:pt idx="1">
                  <c:v>0</c:v>
                </c:pt>
                <c:pt idx="2">
                  <c:v>0</c:v>
                </c:pt>
                <c:pt idx="3">
                  <c:v>0</c:v>
                </c:pt>
              </c:numCache>
            </c:numRef>
          </c:val>
          <c:extLst>
            <c:ext xmlns:c16="http://schemas.microsoft.com/office/drawing/2014/chart" uri="{C3380CC4-5D6E-409C-BE32-E72D297353CC}">
              <c16:uniqueId val="{00000001-9E33-7B40-A7B4-3D9AEE475E3F}"/>
            </c:ext>
          </c:extLst>
        </c:ser>
        <c:dLbls>
          <c:showLegendKey val="0"/>
          <c:showVal val="0"/>
          <c:showCatName val="0"/>
          <c:showSerName val="0"/>
          <c:showPercent val="0"/>
          <c:showBubbleSize val="0"/>
        </c:dLbls>
        <c:gapWidth val="150"/>
        <c:axId val="474562368"/>
        <c:axId val="474751336"/>
      </c:barChart>
      <c:lineChart>
        <c:grouping val="standard"/>
        <c:varyColors val="0"/>
        <c:ser>
          <c:idx val="0"/>
          <c:order val="0"/>
          <c:tx>
            <c:v>ddPCR STAG2_H295fs</c:v>
          </c:tx>
          <c:spPr>
            <a:ln w="19050" cap="rnd">
              <a:solidFill>
                <a:srgbClr val="797979"/>
              </a:solidFill>
              <a:round/>
            </a:ln>
            <a:effectLst/>
          </c:spPr>
          <c:marker>
            <c:symbol val="none"/>
          </c:marker>
          <c:dLbls>
            <c:dLbl>
              <c:idx val="0"/>
              <c:layout>
                <c:manualLayout>
                  <c:x val="-3.2757936507936521E-2"/>
                  <c:y val="-5.64444444444444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E33-7B40-A7B4-3D9AEE475E3F}"/>
                </c:ext>
              </c:extLst>
            </c:dLbl>
            <c:dLbl>
              <c:idx val="1"/>
              <c:layout>
                <c:manualLayout>
                  <c:x val="-1.2599206349206372E-2"/>
                  <c:y val="-5.9972222222222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E33-7B40-A7B4-3D9AEE475E3F}"/>
                </c:ext>
              </c:extLst>
            </c:dLbl>
            <c:dLbl>
              <c:idx val="2"/>
              <c:layout>
                <c:manualLayout>
                  <c:x val="-2.7718253968253968E-2"/>
                  <c:y val="-4.23333333333333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E33-7B40-A7B4-3D9AEE475E3F}"/>
                </c:ext>
              </c:extLst>
            </c:dLbl>
            <c:dLbl>
              <c:idx val="3"/>
              <c:layout>
                <c:manualLayout>
                  <c:x val="-3.0238095238095283E-2"/>
                  <c:y val="-7.40833333333333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E33-7B40-A7B4-3D9AEE475E3F}"/>
                </c:ext>
              </c:extLst>
            </c:dLbl>
            <c:dLbl>
              <c:idx val="4"/>
              <c:layout>
                <c:manualLayout>
                  <c:x val="-2.7718253968253968E-2"/>
                  <c:y val="-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E33-7B40-A7B4-3D9AEE475E3F}"/>
                </c:ext>
              </c:extLst>
            </c:dLbl>
            <c:dLbl>
              <c:idx val="5"/>
              <c:layout>
                <c:manualLayout>
                  <c:x val="-2.5198412698412699E-2"/>
                  <c:y val="-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E33-7B40-A7B4-3D9AEE475E3F}"/>
                </c:ext>
              </c:extLst>
            </c:dLbl>
            <c:dLbl>
              <c:idx val="6"/>
              <c:layout>
                <c:manualLayout>
                  <c:x val="-2.267857142857152E-2"/>
                  <c:y val="-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E33-7B40-A7B4-3D9AEE475E3F}"/>
                </c:ext>
              </c:extLst>
            </c:dLbl>
            <c:dLbl>
              <c:idx val="7"/>
              <c:layout>
                <c:manualLayout>
                  <c:x val="-2.8978273809523808E-2"/>
                  <c:y val="-3.175E-2"/>
                </c:manualLayout>
              </c:layout>
              <c:showLegendKey val="0"/>
              <c:showVal val="1"/>
              <c:showCatName val="0"/>
              <c:showSerName val="0"/>
              <c:showPercent val="0"/>
              <c:showBubbleSize val="0"/>
              <c:extLst>
                <c:ext xmlns:c15="http://schemas.microsoft.com/office/drawing/2012/chart" uri="{CE6537A1-D6FC-4f65-9D91-7224C49458BB}">
                  <c15:layout>
                    <c:manualLayout>
                      <c:w val="2.9129365079365074E-2"/>
                      <c:h val="4.9318333333333332E-2"/>
                    </c:manualLayout>
                  </c15:layout>
                </c:ext>
                <c:ext xmlns:c16="http://schemas.microsoft.com/office/drawing/2014/chart" uri="{C3380CC4-5D6E-409C-BE32-E72D297353CC}">
                  <c16:uniqueId val="{0000000E-9E33-7B40-A7B4-3D9AEE475E3F}"/>
                </c:ext>
              </c:extLst>
            </c:dLbl>
            <c:dLbl>
              <c:idx val="8"/>
              <c:layout>
                <c:manualLayout>
                  <c:x val="-2.7718253968254152E-2"/>
                  <c:y val="-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E33-7B40-A7B4-3D9AEE475E3F}"/>
                </c:ext>
              </c:extLst>
            </c:dLbl>
            <c:dLbl>
              <c:idx val="9"/>
              <c:layout>
                <c:manualLayout>
                  <c:x val="-3.2757936507936694E-2"/>
                  <c:y val="-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E33-7B40-A7B4-3D9AEE475E3F}"/>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4D5657"/>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Dir val="y"/>
            <c:errBarType val="both"/>
            <c:errValType val="cust"/>
            <c:noEndCap val="0"/>
            <c:plus>
              <c:numRef>
                <c:f>'ES P9'!$D$4:$D$13</c:f>
                <c:numCache>
                  <c:formatCode>General</c:formatCode>
                  <c:ptCount val="10"/>
                  <c:pt idx="0">
                    <c:v>1.8577109081552834</c:v>
                  </c:pt>
                  <c:pt idx="1">
                    <c:v>0.12984226400600002</c:v>
                  </c:pt>
                  <c:pt idx="2">
                    <c:v>0.61248748397760888</c:v>
                  </c:pt>
                  <c:pt idx="3">
                    <c:v>2.1126542228928349</c:v>
                  </c:pt>
                  <c:pt idx="4">
                    <c:v>0</c:v>
                  </c:pt>
                  <c:pt idx="5">
                    <c:v>0</c:v>
                  </c:pt>
                  <c:pt idx="6">
                    <c:v>0</c:v>
                  </c:pt>
                  <c:pt idx="7">
                    <c:v>0</c:v>
                  </c:pt>
                  <c:pt idx="8">
                    <c:v>0</c:v>
                  </c:pt>
                  <c:pt idx="9">
                    <c:v>0</c:v>
                  </c:pt>
                </c:numCache>
              </c:numRef>
            </c:plus>
            <c:minus>
              <c:numRef>
                <c:f>'ES P9'!$E$4:$E$13</c:f>
                <c:numCache>
                  <c:formatCode>General</c:formatCode>
                  <c:ptCount val="10"/>
                  <c:pt idx="0">
                    <c:v>2.079077293702575</c:v>
                  </c:pt>
                  <c:pt idx="1">
                    <c:v>0.1301816170508644</c:v>
                  </c:pt>
                  <c:pt idx="2">
                    <c:v>0.62042229442561458</c:v>
                  </c:pt>
                  <c:pt idx="3">
                    <c:v>1.9459842645992385</c:v>
                  </c:pt>
                  <c:pt idx="4">
                    <c:v>0</c:v>
                  </c:pt>
                  <c:pt idx="5">
                    <c:v>0</c:v>
                  </c:pt>
                  <c:pt idx="6">
                    <c:v>0</c:v>
                  </c:pt>
                  <c:pt idx="7">
                    <c:v>0</c:v>
                  </c:pt>
                  <c:pt idx="8">
                    <c:v>0</c:v>
                  </c:pt>
                  <c:pt idx="9">
                    <c:v>0</c:v>
                  </c:pt>
                </c:numCache>
              </c:numRef>
            </c:minus>
            <c:spPr>
              <a:noFill/>
              <a:ln w="9525" cap="flat" cmpd="sng" algn="ctr">
                <a:solidFill>
                  <a:srgbClr val="797979"/>
                </a:solidFill>
                <a:round/>
              </a:ln>
              <a:effectLst/>
            </c:spPr>
          </c:errBars>
          <c:cat>
            <c:numRef>
              <c:f>'ES P9'!$F$18:$F$27</c:f>
              <c:numCache>
                <c:formatCode>General</c:formatCode>
                <c:ptCount val="10"/>
                <c:pt idx="0">
                  <c:v>2</c:v>
                </c:pt>
                <c:pt idx="1">
                  <c:v>48</c:v>
                </c:pt>
                <c:pt idx="2">
                  <c:v>92</c:v>
                </c:pt>
                <c:pt idx="3">
                  <c:v>160</c:v>
                </c:pt>
                <c:pt idx="4">
                  <c:v>202</c:v>
                </c:pt>
                <c:pt idx="5">
                  <c:v>223</c:v>
                </c:pt>
                <c:pt idx="6">
                  <c:v>292</c:v>
                </c:pt>
                <c:pt idx="7">
                  <c:v>323</c:v>
                </c:pt>
                <c:pt idx="8">
                  <c:v>351</c:v>
                </c:pt>
                <c:pt idx="9">
                  <c:v>413</c:v>
                </c:pt>
              </c:numCache>
            </c:numRef>
          </c:cat>
          <c:val>
            <c:numRef>
              <c:f>'ES P9'!$G$18:$G$27</c:f>
              <c:numCache>
                <c:formatCode>0.0</c:formatCode>
                <c:ptCount val="10"/>
                <c:pt idx="0" formatCode="0">
                  <c:v>65.100463170305972</c:v>
                </c:pt>
                <c:pt idx="1">
                  <c:v>0.19940257181983001</c:v>
                </c:pt>
                <c:pt idx="2" formatCode="0">
                  <c:v>4.1370210634636289</c:v>
                </c:pt>
                <c:pt idx="3" formatCode="0">
                  <c:v>1.9459842645992385</c:v>
                </c:pt>
                <c:pt idx="4" formatCode="0">
                  <c:v>0</c:v>
                </c:pt>
                <c:pt idx="5" formatCode="0">
                  <c:v>0</c:v>
                </c:pt>
                <c:pt idx="6" formatCode="0">
                  <c:v>0</c:v>
                </c:pt>
                <c:pt idx="7" formatCode="0">
                  <c:v>0</c:v>
                </c:pt>
                <c:pt idx="8" formatCode="0">
                  <c:v>0</c:v>
                </c:pt>
                <c:pt idx="9" formatCode="0">
                  <c:v>0</c:v>
                </c:pt>
              </c:numCache>
            </c:numRef>
          </c:val>
          <c:smooth val="0"/>
          <c:extLst>
            <c:ext xmlns:c16="http://schemas.microsoft.com/office/drawing/2014/chart" uri="{C3380CC4-5D6E-409C-BE32-E72D297353CC}">
              <c16:uniqueId val="{00000000-9E33-7B40-A7B4-3D9AEE475E3F}"/>
            </c:ext>
          </c:extLst>
        </c:ser>
        <c:dLbls>
          <c:showLegendKey val="0"/>
          <c:showVal val="1"/>
          <c:showCatName val="0"/>
          <c:showSerName val="0"/>
          <c:showPercent val="0"/>
          <c:showBubbleSize val="0"/>
        </c:dLbls>
        <c:marker val="1"/>
        <c:smooth val="0"/>
        <c:axId val="474562368"/>
        <c:axId val="474751336"/>
      </c:lineChart>
      <c:catAx>
        <c:axId val="474562368"/>
        <c:scaling>
          <c:orientation val="minMax"/>
        </c:scaling>
        <c:delete val="0"/>
        <c:axPos val="b"/>
        <c:majorGridlines>
          <c:spPr>
            <a:ln w="9525" cap="flat" cmpd="sng" algn="ctr">
              <a:solidFill>
                <a:schemeClr val="tx1">
                  <a:lumMod val="15000"/>
                  <a:lumOff val="85000"/>
                </a:schemeClr>
              </a:solidFill>
              <a:prstDash val="dash"/>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4751336"/>
        <c:crosses val="autoZero"/>
        <c:auto val="1"/>
        <c:lblAlgn val="ctr"/>
        <c:lblOffset val="100"/>
        <c:noMultiLvlLbl val="0"/>
      </c:catAx>
      <c:valAx>
        <c:axId val="474751336"/>
        <c:scaling>
          <c:orientation val="minMax"/>
          <c:max val="70"/>
        </c:scaling>
        <c:delete val="1"/>
        <c:axPos val="l"/>
        <c:numFmt formatCode="0" sourceLinked="1"/>
        <c:majorTickMark val="none"/>
        <c:minorTickMark val="none"/>
        <c:tickLblPos val="nextTo"/>
        <c:crossAx val="474562368"/>
        <c:crosses val="autoZero"/>
        <c:crossBetween val="between"/>
      </c:valAx>
      <c:spPr>
        <a:noFill/>
        <a:ln>
          <a:noFill/>
        </a:ln>
        <a:effectLst/>
      </c:spPr>
    </c:plotArea>
    <c:legend>
      <c:legendPos val="t"/>
      <c:layout>
        <c:manualLayout>
          <c:xMode val="edge"/>
          <c:yMode val="edge"/>
          <c:x val="0.58499722222222217"/>
          <c:y val="0.16799083333333334"/>
          <c:w val="0.36208611111111111"/>
          <c:h val="0.1794588888888888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 NGS TP53_A84PfsT39</c:v>
          </c:tx>
          <c:spPr>
            <a:solidFill>
              <a:srgbClr val="7030A0"/>
            </a:solidFill>
            <a:ln>
              <a:noFill/>
            </a:ln>
            <a:effectLst/>
          </c:spPr>
          <c:invertIfNegative val="0"/>
          <c:dLbls>
            <c:dLbl>
              <c:idx val="0"/>
              <c:tx>
                <c:rich>
                  <a:bodyPr/>
                  <a:lstStyle/>
                  <a:p>
                    <a:r>
                      <a:rPr lang="en-US"/>
                      <a:t>47</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E9E-F64B-AC5A-E47E801A6B3D}"/>
                </c:ext>
              </c:extLst>
            </c:dLbl>
            <c:dLbl>
              <c:idx val="4"/>
              <c:tx>
                <c:rich>
                  <a:bodyPr/>
                  <a:lstStyle/>
                  <a:p>
                    <a:r>
                      <a:rPr lang="en-US"/>
                      <a:t>7</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E9E-F64B-AC5A-E47E801A6B3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7030A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'ES P6'!$N$7:$N$12</c:f>
              <c:numCache>
                <c:formatCode>General</c:formatCode>
                <c:ptCount val="6"/>
                <c:pt idx="0">
                  <c:v>2</c:v>
                </c:pt>
                <c:pt idx="1">
                  <c:v>52</c:v>
                </c:pt>
                <c:pt idx="2">
                  <c:v>102</c:v>
                </c:pt>
                <c:pt idx="3">
                  <c:v>199</c:v>
                </c:pt>
                <c:pt idx="4">
                  <c:v>312</c:v>
                </c:pt>
                <c:pt idx="5">
                  <c:v>336</c:v>
                </c:pt>
              </c:numCache>
            </c:numRef>
          </c:cat>
          <c:val>
            <c:numRef>
              <c:f>'ES P6'!$K$7:$K$12</c:f>
              <c:numCache>
                <c:formatCode>0</c:formatCode>
                <c:ptCount val="6"/>
                <c:pt idx="0" formatCode="General">
                  <c:v>47.2</c:v>
                </c:pt>
                <c:pt idx="1">
                  <c:v>0</c:v>
                </c:pt>
                <c:pt idx="2">
                  <c:v>0</c:v>
                </c:pt>
                <c:pt idx="3">
                  <c:v>0</c:v>
                </c:pt>
                <c:pt idx="4" formatCode="0.00">
                  <c:v>6.7010299999999994</c:v>
                </c:pt>
                <c:pt idx="5">
                  <c:v>0</c:v>
                </c:pt>
              </c:numCache>
            </c:numRef>
          </c:val>
          <c:extLst>
            <c:ext xmlns:c16="http://schemas.microsoft.com/office/drawing/2014/chart" uri="{C3380CC4-5D6E-409C-BE32-E72D297353CC}">
              <c16:uniqueId val="{00000001-1330-764D-95E2-0B04F720A134}"/>
            </c:ext>
          </c:extLst>
        </c:ser>
        <c:ser>
          <c:idx val="2"/>
          <c:order val="1"/>
          <c:tx>
            <c:v>NGS TP53_A347T</c:v>
          </c:tx>
          <c:spPr>
            <a:solidFill>
              <a:srgbClr val="33016F"/>
            </a:solidFill>
            <a:ln>
              <a:noFill/>
            </a:ln>
            <a:effectLst/>
          </c:spPr>
          <c:invertIfNegative val="0"/>
          <c:dLbls>
            <c:dLbl>
              <c:idx val="0"/>
              <c:layout>
                <c:manualLayout>
                  <c:x val="1.0583333333333318E-2"/>
                  <c:y val="-9.2393112561059377E-17"/>
                </c:manualLayout>
              </c:layout>
              <c:tx>
                <c:rich>
                  <a:bodyPr/>
                  <a:lstStyle/>
                  <a:p>
                    <a:r>
                      <a:rPr lang="en-US" dirty="0"/>
                      <a:t>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1B6-2C48-9159-D9EA07768436}"/>
                </c:ext>
              </c:extLst>
            </c:dLbl>
            <c:dLbl>
              <c:idx val="1"/>
              <c:layout>
                <c:manualLayout>
                  <c:x val="1.411111111111108E-2"/>
                  <c:y val="-1.8478622512211875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1B6-2C48-9159-D9EA07768436}"/>
                </c:ext>
              </c:extLst>
            </c:dLbl>
            <c:dLbl>
              <c:idx val="2"/>
              <c:layout>
                <c:manualLayout>
                  <c:x val="1.0583333333333333E-2"/>
                  <c:y val="-1.8478622512211875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1B6-2C48-9159-D9EA07768436}"/>
                </c:ext>
              </c:extLst>
            </c:dLbl>
            <c:dLbl>
              <c:idx val="3"/>
              <c:layout>
                <c:manualLayout>
                  <c:x val="1.4111111111111111E-2"/>
                  <c:y val="-1.8478622512211875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1B6-2C48-9159-D9EA07768436}"/>
                </c:ext>
              </c:extLst>
            </c:dLbl>
            <c:dLbl>
              <c:idx val="5"/>
              <c:layout>
                <c:manualLayout>
                  <c:x val="1.4111111111110982E-2"/>
                  <c:y val="-1.8478622512211875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1B6-2C48-9159-D9EA0776843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33016F"/>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'ES P6'!$N$7:$N$12</c:f>
              <c:numCache>
                <c:formatCode>General</c:formatCode>
                <c:ptCount val="6"/>
                <c:pt idx="0">
                  <c:v>2</c:v>
                </c:pt>
                <c:pt idx="1">
                  <c:v>52</c:v>
                </c:pt>
                <c:pt idx="2">
                  <c:v>102</c:v>
                </c:pt>
                <c:pt idx="3">
                  <c:v>199</c:v>
                </c:pt>
                <c:pt idx="4">
                  <c:v>312</c:v>
                </c:pt>
                <c:pt idx="5">
                  <c:v>336</c:v>
                </c:pt>
              </c:numCache>
            </c:numRef>
          </c:cat>
          <c:val>
            <c:numRef>
              <c:f>'ES P6'!$R$7:$R$12</c:f>
              <c:numCache>
                <c:formatCode>0</c:formatCode>
                <c:ptCount val="6"/>
                <c:pt idx="0" formatCode="General">
                  <c:v>6.9</c:v>
                </c:pt>
                <c:pt idx="1">
                  <c:v>0</c:v>
                </c:pt>
                <c:pt idx="2">
                  <c:v>0</c:v>
                </c:pt>
                <c:pt idx="3">
                  <c:v>0</c:v>
                </c:pt>
                <c:pt idx="4">
                  <c:v>0</c:v>
                </c:pt>
                <c:pt idx="5">
                  <c:v>0</c:v>
                </c:pt>
              </c:numCache>
            </c:numRef>
          </c:val>
          <c:extLst>
            <c:ext xmlns:c16="http://schemas.microsoft.com/office/drawing/2014/chart" uri="{C3380CC4-5D6E-409C-BE32-E72D297353CC}">
              <c16:uniqueId val="{00000002-1330-764D-95E2-0B04F720A134}"/>
            </c:ext>
          </c:extLst>
        </c:ser>
        <c:dLbls>
          <c:showLegendKey val="0"/>
          <c:showVal val="0"/>
          <c:showCatName val="0"/>
          <c:showSerName val="0"/>
          <c:showPercent val="0"/>
          <c:showBubbleSize val="0"/>
        </c:dLbls>
        <c:gapWidth val="350"/>
        <c:axId val="626915352"/>
        <c:axId val="626912216"/>
      </c:barChart>
      <c:catAx>
        <c:axId val="626915352"/>
        <c:scaling>
          <c:orientation val="minMax"/>
        </c:scaling>
        <c:delete val="0"/>
        <c:axPos val="b"/>
        <c:majorGridlines>
          <c:spPr>
            <a:ln w="9525" cap="flat" cmpd="sng" algn="ctr">
              <a:solidFill>
                <a:schemeClr val="tx1">
                  <a:lumMod val="15000"/>
                  <a:lumOff val="85000"/>
                </a:schemeClr>
              </a:solidFill>
              <a:prstDash val="dash"/>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6912216"/>
        <c:crosses val="autoZero"/>
        <c:auto val="1"/>
        <c:lblAlgn val="ctr"/>
        <c:lblOffset val="100"/>
        <c:noMultiLvlLbl val="0"/>
      </c:catAx>
      <c:valAx>
        <c:axId val="626912216"/>
        <c:scaling>
          <c:orientation val="minMax"/>
        </c:scaling>
        <c:delete val="1"/>
        <c:axPos val="l"/>
        <c:numFmt formatCode="General" sourceLinked="1"/>
        <c:majorTickMark val="none"/>
        <c:minorTickMark val="none"/>
        <c:tickLblPos val="nextTo"/>
        <c:crossAx val="626915352"/>
        <c:crosses val="autoZero"/>
        <c:crossBetween val="between"/>
      </c:valAx>
      <c:spPr>
        <a:noFill/>
        <a:ln>
          <a:noFill/>
        </a:ln>
        <a:effectLst/>
      </c:spPr>
    </c:plotArea>
    <c:legend>
      <c:legendPos val="t"/>
      <c:layout>
        <c:manualLayout>
          <c:xMode val="edge"/>
          <c:yMode val="edge"/>
          <c:x val="0.53439146825396822"/>
          <c:y val="0.11485194444444445"/>
          <c:w val="0.43359265873015862"/>
          <c:h val="0.1515236111111111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v> NGS TP53_H193Y</c:v>
          </c:tx>
          <c:spPr>
            <a:solidFill>
              <a:srgbClr val="E8D3A2"/>
            </a:solidFill>
            <a:ln w="19050">
              <a:noFill/>
            </a:ln>
            <a:effectLst/>
          </c:spPr>
          <c:invertIfNegative val="0"/>
          <c:dLbls>
            <c:dLbl>
              <c:idx val="3"/>
              <c:layout>
                <c:manualLayout>
                  <c:x val="0"/>
                  <c:y val="1.85185185185185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70-B043-9070-5A1C4D0A004D}"/>
                </c:ext>
              </c:extLst>
            </c:dLbl>
            <c:dLbl>
              <c:idx val="4"/>
              <c:layout>
                <c:manualLayout>
                  <c:x val="0"/>
                  <c:y val="1.38888888888888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70-B043-9070-5A1C4D0A004D}"/>
                </c:ext>
              </c:extLst>
            </c:dLbl>
            <c:dLbl>
              <c:idx val="6"/>
              <c:layout>
                <c:manualLayout>
                  <c:x val="3.5277777777777596E-2"/>
                  <c:y val="3.5055555555555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470-B043-9070-5A1C4D0A004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D3AA4D"/>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noFill/>
                      <a:round/>
                    </a:ln>
                    <a:effectLst/>
                  </c:spPr>
                </c15:leaderLines>
              </c:ext>
            </c:extLst>
          </c:dLbls>
          <c:cat>
            <c:numRef>
              <c:f>'ES P1'!$G$18:$G$25</c:f>
              <c:numCache>
                <c:formatCode>General</c:formatCode>
                <c:ptCount val="8"/>
                <c:pt idx="0">
                  <c:v>0</c:v>
                </c:pt>
                <c:pt idx="1">
                  <c:v>18</c:v>
                </c:pt>
                <c:pt idx="2">
                  <c:v>69</c:v>
                </c:pt>
                <c:pt idx="3">
                  <c:v>111</c:v>
                </c:pt>
                <c:pt idx="4">
                  <c:v>189</c:v>
                </c:pt>
                <c:pt idx="5">
                  <c:v>242</c:v>
                </c:pt>
                <c:pt idx="6">
                  <c:v>256</c:v>
                </c:pt>
                <c:pt idx="7">
                  <c:v>295</c:v>
                </c:pt>
              </c:numCache>
            </c:numRef>
          </c:cat>
          <c:val>
            <c:numRef>
              <c:f>'ES P1'!$I$18:$I$25</c:f>
              <c:numCache>
                <c:formatCode>General</c:formatCode>
                <c:ptCount val="8"/>
                <c:pt idx="3" formatCode="0">
                  <c:v>11.21795</c:v>
                </c:pt>
                <c:pt idx="4" formatCode="0">
                  <c:v>71.159030000000001</c:v>
                </c:pt>
                <c:pt idx="6" formatCode="0">
                  <c:v>73.038229999999999</c:v>
                </c:pt>
              </c:numCache>
            </c:numRef>
          </c:val>
          <c:extLst>
            <c:ext xmlns:c16="http://schemas.microsoft.com/office/drawing/2014/chart" uri="{C3380CC4-5D6E-409C-BE32-E72D297353CC}">
              <c16:uniqueId val="{00000003-C470-B043-9070-5A1C4D0A004D}"/>
            </c:ext>
          </c:extLst>
        </c:ser>
        <c:ser>
          <c:idx val="2"/>
          <c:order val="2"/>
          <c:tx>
            <c:v>NGS STAG2_L1132*</c:v>
          </c:tx>
          <c:spPr>
            <a:solidFill>
              <a:srgbClr val="797979"/>
            </a:solidFill>
            <a:ln w="19050">
              <a:noFill/>
            </a:ln>
            <a:effectLst/>
          </c:spPr>
          <c:invertIfNegative val="0"/>
          <c:dLbls>
            <c:dLbl>
              <c:idx val="3"/>
              <c:layout>
                <c:manualLayout>
                  <c:x val="2.5198412698412699E-2"/>
                  <c:y val="1.058333333333333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470-B043-9070-5A1C4D0A004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4E4D57"/>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'ES P1'!$G$18:$G$25</c:f>
              <c:numCache>
                <c:formatCode>General</c:formatCode>
                <c:ptCount val="8"/>
                <c:pt idx="0">
                  <c:v>0</c:v>
                </c:pt>
                <c:pt idx="1">
                  <c:v>18</c:v>
                </c:pt>
                <c:pt idx="2">
                  <c:v>69</c:v>
                </c:pt>
                <c:pt idx="3">
                  <c:v>111</c:v>
                </c:pt>
                <c:pt idx="4">
                  <c:v>189</c:v>
                </c:pt>
                <c:pt idx="5">
                  <c:v>242</c:v>
                </c:pt>
                <c:pt idx="6">
                  <c:v>256</c:v>
                </c:pt>
                <c:pt idx="7">
                  <c:v>295</c:v>
                </c:pt>
              </c:numCache>
            </c:numRef>
          </c:cat>
          <c:val>
            <c:numRef>
              <c:f>'ES P1'!$J$18:$J$25</c:f>
              <c:numCache>
                <c:formatCode>General</c:formatCode>
                <c:ptCount val="8"/>
                <c:pt idx="3" formatCode="0">
                  <c:v>12.962960000000001</c:v>
                </c:pt>
                <c:pt idx="4" formatCode="0">
                  <c:v>46.991870000000006</c:v>
                </c:pt>
                <c:pt idx="6" formatCode="0">
                  <c:v>46.481879999999997</c:v>
                </c:pt>
              </c:numCache>
            </c:numRef>
          </c:val>
          <c:extLst>
            <c:ext xmlns:c16="http://schemas.microsoft.com/office/drawing/2014/chart" uri="{C3380CC4-5D6E-409C-BE32-E72D297353CC}">
              <c16:uniqueId val="{00000005-C470-B043-9070-5A1C4D0A004D}"/>
            </c:ext>
          </c:extLst>
        </c:ser>
        <c:dLbls>
          <c:showLegendKey val="0"/>
          <c:showVal val="0"/>
          <c:showCatName val="0"/>
          <c:showSerName val="0"/>
          <c:showPercent val="0"/>
          <c:showBubbleSize val="0"/>
        </c:dLbls>
        <c:gapWidth val="150"/>
        <c:axId val="730812920"/>
        <c:axId val="730814488"/>
      </c:barChart>
      <c:lineChart>
        <c:grouping val="standard"/>
        <c:varyColors val="0"/>
        <c:ser>
          <c:idx val="0"/>
          <c:order val="0"/>
          <c:tx>
            <c:v>ddPCR TP53_H193Y</c:v>
          </c:tx>
          <c:spPr>
            <a:ln w="19050" cap="rnd">
              <a:solidFill>
                <a:srgbClr val="33006F"/>
              </a:solidFill>
              <a:round/>
            </a:ln>
            <a:effectLst/>
          </c:spPr>
          <c:marker>
            <c:symbol val="none"/>
          </c:marker>
          <c:dLbls>
            <c:dLbl>
              <c:idx val="3"/>
              <c:layout>
                <c:manualLayout>
                  <c:x val="-3.0389285714285716E-2"/>
                  <c:y val="-6.52375000000000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470-B043-9070-5A1C4D0A004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33016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Dir val="y"/>
            <c:errBarType val="both"/>
            <c:errValType val="cust"/>
            <c:noEndCap val="0"/>
            <c:plus>
              <c:numRef>
                <c:f>'ES P1'!$D$6:$D$11</c:f>
                <c:numCache>
                  <c:formatCode>General</c:formatCode>
                  <c:ptCount val="6"/>
                  <c:pt idx="0">
                    <c:v>0.77144088631636976</c:v>
                  </c:pt>
                  <c:pt idx="1">
                    <c:v>0.10658624406341388</c:v>
                  </c:pt>
                  <c:pt idx="2">
                    <c:v>1.0404432050313925</c:v>
                  </c:pt>
                  <c:pt idx="3">
                    <c:v>0.62314772884460012</c:v>
                  </c:pt>
                  <c:pt idx="4">
                    <c:v>0.47302091792707301</c:v>
                  </c:pt>
                  <c:pt idx="5">
                    <c:v>0.46734093124084097</c:v>
                  </c:pt>
                </c:numCache>
              </c:numRef>
            </c:plus>
            <c:minus>
              <c:numRef>
                <c:f>'ES P1'!$E$6:$E$11</c:f>
                <c:numCache>
                  <c:formatCode>General</c:formatCode>
                  <c:ptCount val="6"/>
                  <c:pt idx="0">
                    <c:v>0.78480300853374807</c:v>
                  </c:pt>
                  <c:pt idx="1">
                    <c:v>0.10682169517547213</c:v>
                  </c:pt>
                  <c:pt idx="2">
                    <c:v>1.0653792357285585</c:v>
                  </c:pt>
                  <c:pt idx="3">
                    <c:v>0.65129249771537445</c:v>
                  </c:pt>
                  <c:pt idx="4">
                    <c:v>0.49049112988713262</c:v>
                  </c:pt>
                  <c:pt idx="5">
                    <c:v>0.48570106566964455</c:v>
                  </c:pt>
                </c:numCache>
              </c:numRef>
            </c:minus>
            <c:spPr>
              <a:noFill/>
              <a:ln w="9525" cap="flat" cmpd="sng" algn="ctr">
                <a:solidFill>
                  <a:srgbClr val="33006F"/>
                </a:solidFill>
                <a:round/>
              </a:ln>
              <a:effectLst/>
            </c:spPr>
          </c:errBars>
          <c:cat>
            <c:numRef>
              <c:f>'ES P1'!$G$18:$G$25</c:f>
              <c:numCache>
                <c:formatCode>General</c:formatCode>
                <c:ptCount val="8"/>
                <c:pt idx="0">
                  <c:v>0</c:v>
                </c:pt>
                <c:pt idx="1">
                  <c:v>18</c:v>
                </c:pt>
                <c:pt idx="2">
                  <c:v>69</c:v>
                </c:pt>
                <c:pt idx="3">
                  <c:v>111</c:v>
                </c:pt>
                <c:pt idx="4">
                  <c:v>189</c:v>
                </c:pt>
                <c:pt idx="5">
                  <c:v>242</c:v>
                </c:pt>
                <c:pt idx="6">
                  <c:v>256</c:v>
                </c:pt>
                <c:pt idx="7">
                  <c:v>295</c:v>
                </c:pt>
              </c:numCache>
            </c:numRef>
          </c:cat>
          <c:val>
            <c:numRef>
              <c:f>'ES P1'!$H$18:$H$25</c:f>
              <c:numCache>
                <c:formatCode>0</c:formatCode>
                <c:ptCount val="8"/>
                <c:pt idx="1">
                  <c:v>9.0864362919160246</c:v>
                </c:pt>
                <c:pt idx="2">
                  <c:v>0.60748849890722378</c:v>
                </c:pt>
                <c:pt idx="3">
                  <c:v>10.958760018312821</c:v>
                </c:pt>
                <c:pt idx="4">
                  <c:v>71.005794610594947</c:v>
                </c:pt>
                <c:pt idx="5">
                  <c:v>72.999276150275875</c:v>
                </c:pt>
                <c:pt idx="6">
                  <c:v>74.881243569581429</c:v>
                </c:pt>
              </c:numCache>
            </c:numRef>
          </c:val>
          <c:smooth val="0"/>
          <c:extLst>
            <c:ext xmlns:c16="http://schemas.microsoft.com/office/drawing/2014/chart" uri="{C3380CC4-5D6E-409C-BE32-E72D297353CC}">
              <c16:uniqueId val="{00000007-C470-B043-9070-5A1C4D0A004D}"/>
            </c:ext>
          </c:extLst>
        </c:ser>
        <c:dLbls>
          <c:showLegendKey val="0"/>
          <c:showVal val="0"/>
          <c:showCatName val="0"/>
          <c:showSerName val="0"/>
          <c:showPercent val="0"/>
          <c:showBubbleSize val="0"/>
        </c:dLbls>
        <c:marker val="1"/>
        <c:smooth val="0"/>
        <c:axId val="730812920"/>
        <c:axId val="730814488"/>
      </c:lineChart>
      <c:catAx>
        <c:axId val="730812920"/>
        <c:scaling>
          <c:orientation val="minMax"/>
        </c:scaling>
        <c:delete val="0"/>
        <c:axPos val="b"/>
        <c:majorGridlines>
          <c:spPr>
            <a:ln w="9525" cap="flat" cmpd="sng" algn="ctr">
              <a:solidFill>
                <a:schemeClr val="tx1">
                  <a:lumMod val="15000"/>
                  <a:lumOff val="85000"/>
                </a:schemeClr>
              </a:solidFill>
              <a:prstDash val="dash"/>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30814488"/>
        <c:crosses val="autoZero"/>
        <c:auto val="1"/>
        <c:lblAlgn val="ctr"/>
        <c:lblOffset val="100"/>
        <c:noMultiLvlLbl val="0"/>
      </c:catAx>
      <c:valAx>
        <c:axId val="730814488"/>
        <c:scaling>
          <c:orientation val="minMax"/>
        </c:scaling>
        <c:delete val="1"/>
        <c:axPos val="l"/>
        <c:numFmt formatCode="General" sourceLinked="1"/>
        <c:majorTickMark val="none"/>
        <c:minorTickMark val="none"/>
        <c:tickLblPos val="nextTo"/>
        <c:crossAx val="730812920"/>
        <c:crosses val="autoZero"/>
        <c:crossBetween val="between"/>
      </c:valAx>
      <c:spPr>
        <a:noFill/>
        <a:ln>
          <a:noFill/>
        </a:ln>
        <a:effectLst/>
      </c:spPr>
    </c:plotArea>
    <c:legend>
      <c:legendPos val="t"/>
      <c:layout>
        <c:manualLayout>
          <c:xMode val="edge"/>
          <c:yMode val="edge"/>
          <c:x val="4.9505277777777787E-2"/>
          <c:y val="7.0912698412698399E-2"/>
          <c:w val="0.46987833333333334"/>
          <c:h val="0.2679403616214639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C506D5-23BA-4D93-9705-436678491AED}" type="datetimeFigureOut">
              <a:rPr lang="en-AU" smtClean="0"/>
              <a:t>14/5/21</a:t>
            </a:fld>
            <a:endParaRPr lang="en-AU"/>
          </a:p>
        </p:txBody>
      </p:sp>
      <p:sp>
        <p:nvSpPr>
          <p:cNvPr id="4" name="Slide Image Placeholder 3"/>
          <p:cNvSpPr>
            <a:spLocks noGrp="1" noRot="1" noChangeAspect="1"/>
          </p:cNvSpPr>
          <p:nvPr>
            <p:ph type="sldImg" idx="2"/>
          </p:nvPr>
        </p:nvSpPr>
        <p:spPr>
          <a:xfrm>
            <a:off x="1249363" y="1143000"/>
            <a:ext cx="43592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A7AB99-D1DB-45EA-8A86-899DFE69AD88}" type="slidenum">
              <a:rPr lang="en-AU" smtClean="0"/>
              <a:t>‹#›</a:t>
            </a:fld>
            <a:endParaRPr lang="en-AU"/>
          </a:p>
        </p:txBody>
      </p:sp>
    </p:spTree>
    <p:extLst>
      <p:ext uri="{BB962C8B-B14F-4D97-AF65-F5344CB8AC3E}">
        <p14:creationId xmlns:p14="http://schemas.microsoft.com/office/powerpoint/2010/main" val="275388874"/>
      </p:ext>
    </p:extLst>
  </p:cSld>
  <p:clrMap bg1="lt1" tx1="dk1" bg2="lt2" tx2="dk2" accent1="accent1" accent2="accent2" accent3="accent3" accent4="accent4" accent5="accent5" accent6="accent6" hlink="hlink" folHlink="folHlink"/>
  <p:notesStyle>
    <a:lvl1pPr marL="0" algn="l" defTabSz="869960" rtl="0" eaLnBrk="1" latinLnBrk="0" hangingPunct="1">
      <a:defRPr sz="1142" kern="1200">
        <a:solidFill>
          <a:schemeClr val="tx1"/>
        </a:solidFill>
        <a:latin typeface="+mn-lt"/>
        <a:ea typeface="+mn-ea"/>
        <a:cs typeface="+mn-cs"/>
      </a:defRPr>
    </a:lvl1pPr>
    <a:lvl2pPr marL="434980" algn="l" defTabSz="869960" rtl="0" eaLnBrk="1" latinLnBrk="0" hangingPunct="1">
      <a:defRPr sz="1142" kern="1200">
        <a:solidFill>
          <a:schemeClr val="tx1"/>
        </a:solidFill>
        <a:latin typeface="+mn-lt"/>
        <a:ea typeface="+mn-ea"/>
        <a:cs typeface="+mn-cs"/>
      </a:defRPr>
    </a:lvl2pPr>
    <a:lvl3pPr marL="869960" algn="l" defTabSz="869960" rtl="0" eaLnBrk="1" latinLnBrk="0" hangingPunct="1">
      <a:defRPr sz="1142" kern="1200">
        <a:solidFill>
          <a:schemeClr val="tx1"/>
        </a:solidFill>
        <a:latin typeface="+mn-lt"/>
        <a:ea typeface="+mn-ea"/>
        <a:cs typeface="+mn-cs"/>
      </a:defRPr>
    </a:lvl3pPr>
    <a:lvl4pPr marL="1304940" algn="l" defTabSz="869960" rtl="0" eaLnBrk="1" latinLnBrk="0" hangingPunct="1">
      <a:defRPr sz="1142" kern="1200">
        <a:solidFill>
          <a:schemeClr val="tx1"/>
        </a:solidFill>
        <a:latin typeface="+mn-lt"/>
        <a:ea typeface="+mn-ea"/>
        <a:cs typeface="+mn-cs"/>
      </a:defRPr>
    </a:lvl4pPr>
    <a:lvl5pPr marL="1739920" algn="l" defTabSz="869960" rtl="0" eaLnBrk="1" latinLnBrk="0" hangingPunct="1">
      <a:defRPr sz="1142" kern="1200">
        <a:solidFill>
          <a:schemeClr val="tx1"/>
        </a:solidFill>
        <a:latin typeface="+mn-lt"/>
        <a:ea typeface="+mn-ea"/>
        <a:cs typeface="+mn-cs"/>
      </a:defRPr>
    </a:lvl5pPr>
    <a:lvl6pPr marL="2174900" algn="l" defTabSz="869960" rtl="0" eaLnBrk="1" latinLnBrk="0" hangingPunct="1">
      <a:defRPr sz="1142" kern="1200">
        <a:solidFill>
          <a:schemeClr val="tx1"/>
        </a:solidFill>
        <a:latin typeface="+mn-lt"/>
        <a:ea typeface="+mn-ea"/>
        <a:cs typeface="+mn-cs"/>
      </a:defRPr>
    </a:lvl6pPr>
    <a:lvl7pPr marL="2609880" algn="l" defTabSz="869960" rtl="0" eaLnBrk="1" latinLnBrk="0" hangingPunct="1">
      <a:defRPr sz="1142" kern="1200">
        <a:solidFill>
          <a:schemeClr val="tx1"/>
        </a:solidFill>
        <a:latin typeface="+mn-lt"/>
        <a:ea typeface="+mn-ea"/>
        <a:cs typeface="+mn-cs"/>
      </a:defRPr>
    </a:lvl7pPr>
    <a:lvl8pPr marL="3044861" algn="l" defTabSz="869960" rtl="0" eaLnBrk="1" latinLnBrk="0" hangingPunct="1">
      <a:defRPr sz="1142" kern="1200">
        <a:solidFill>
          <a:schemeClr val="tx1"/>
        </a:solidFill>
        <a:latin typeface="+mn-lt"/>
        <a:ea typeface="+mn-ea"/>
        <a:cs typeface="+mn-cs"/>
      </a:defRPr>
    </a:lvl8pPr>
    <a:lvl9pPr marL="3479841" algn="l" defTabSz="869960" rtl="0" eaLnBrk="1" latinLnBrk="0" hangingPunct="1">
      <a:defRPr sz="114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7544" y="4954765"/>
            <a:ext cx="36352163" cy="10540259"/>
          </a:xfrm>
        </p:spPr>
        <p:txBody>
          <a:bodyPr anchor="b"/>
          <a:lstStyle>
            <a:lvl1pPr algn="ctr">
              <a:defRPr sz="26488"/>
            </a:lvl1pPr>
          </a:lstStyle>
          <a:p>
            <a:r>
              <a:rPr lang="en-US"/>
              <a:t>Click to edit Master title style</a:t>
            </a:r>
            <a:endParaRPr lang="en-US" dirty="0"/>
          </a:p>
        </p:txBody>
      </p:sp>
      <p:sp>
        <p:nvSpPr>
          <p:cNvPr id="3" name="Subtitle 2"/>
          <p:cNvSpPr>
            <a:spLocks noGrp="1"/>
          </p:cNvSpPr>
          <p:nvPr>
            <p:ph type="subTitle" idx="1"/>
          </p:nvPr>
        </p:nvSpPr>
        <p:spPr>
          <a:xfrm>
            <a:off x="5345906" y="15901497"/>
            <a:ext cx="32075438" cy="7309499"/>
          </a:xfrm>
        </p:spPr>
        <p:txBody>
          <a:bodyPr/>
          <a:lstStyle>
            <a:lvl1pPr marL="0" indent="0" algn="ctr">
              <a:buNone/>
              <a:defRPr sz="10595"/>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5BE1E3-FD94-41DA-A0BA-9B69D12255E0}" type="datetimeFigureOut">
              <a:rPr lang="en-AU" smtClean="0"/>
              <a:t>14/5/21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3188918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5BE1E3-FD94-41DA-A0BA-9B69D12255E0}" type="datetimeFigureOut">
              <a:rPr lang="en-AU" smtClean="0"/>
              <a:t>14/5/21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56381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05316" y="1611875"/>
            <a:ext cx="9221688"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40251" y="1611875"/>
            <a:ext cx="27130474"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5BE1E3-FD94-41DA-A0BA-9B69D12255E0}" type="datetimeFigureOut">
              <a:rPr lang="en-AU" smtClean="0"/>
              <a:t>14/5/21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3725119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5BE1E3-FD94-41DA-A0BA-9B69D12255E0}" type="datetimeFigureOut">
              <a:rPr lang="en-AU" smtClean="0"/>
              <a:t>14/5/21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4201268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17976" y="7547788"/>
            <a:ext cx="36886753" cy="12593645"/>
          </a:xfrm>
        </p:spPr>
        <p:txBody>
          <a:bodyPr anchor="b"/>
          <a:lstStyle>
            <a:lvl1pPr>
              <a:defRPr sz="26488"/>
            </a:lvl1pPr>
          </a:lstStyle>
          <a:p>
            <a:r>
              <a:rPr lang="en-US"/>
              <a:t>Click to edit Master title style</a:t>
            </a:r>
            <a:endParaRPr lang="en-US" dirty="0"/>
          </a:p>
        </p:txBody>
      </p:sp>
      <p:sp>
        <p:nvSpPr>
          <p:cNvPr id="3" name="Text Placeholder 2"/>
          <p:cNvSpPr>
            <a:spLocks noGrp="1"/>
          </p:cNvSpPr>
          <p:nvPr>
            <p:ph type="body" idx="1"/>
          </p:nvPr>
        </p:nvSpPr>
        <p:spPr>
          <a:xfrm>
            <a:off x="2917976" y="20260574"/>
            <a:ext cx="36886753" cy="6622701"/>
          </a:xfrm>
        </p:spPr>
        <p:txBody>
          <a:bodyPr/>
          <a:lstStyle>
            <a:lvl1pPr marL="0" indent="0">
              <a:buNone/>
              <a:defRPr sz="10595">
                <a:solidFill>
                  <a:schemeClr val="tx1"/>
                </a:solidFill>
              </a:defRPr>
            </a:lvl1pPr>
            <a:lvl2pPr marL="2018355" indent="0">
              <a:buNone/>
              <a:defRPr sz="8829">
                <a:solidFill>
                  <a:schemeClr val="tx1">
                    <a:tint val="75000"/>
                  </a:schemeClr>
                </a:solidFill>
              </a:defRPr>
            </a:lvl2pPr>
            <a:lvl3pPr marL="4036710" indent="0">
              <a:buNone/>
              <a:defRPr sz="7946">
                <a:solidFill>
                  <a:schemeClr val="tx1">
                    <a:tint val="75000"/>
                  </a:schemeClr>
                </a:solidFill>
              </a:defRPr>
            </a:lvl3pPr>
            <a:lvl4pPr marL="6055065" indent="0">
              <a:buNone/>
              <a:defRPr sz="7063">
                <a:solidFill>
                  <a:schemeClr val="tx1">
                    <a:tint val="75000"/>
                  </a:schemeClr>
                </a:solidFill>
              </a:defRPr>
            </a:lvl4pPr>
            <a:lvl5pPr marL="8073420" indent="0">
              <a:buNone/>
              <a:defRPr sz="7063">
                <a:solidFill>
                  <a:schemeClr val="tx1">
                    <a:tint val="75000"/>
                  </a:schemeClr>
                </a:solidFill>
              </a:defRPr>
            </a:lvl5pPr>
            <a:lvl6pPr marL="10091776" indent="0">
              <a:buNone/>
              <a:defRPr sz="7063">
                <a:solidFill>
                  <a:schemeClr val="tx1">
                    <a:tint val="75000"/>
                  </a:schemeClr>
                </a:solidFill>
              </a:defRPr>
            </a:lvl6pPr>
            <a:lvl7pPr marL="12110131" indent="0">
              <a:buNone/>
              <a:defRPr sz="7063">
                <a:solidFill>
                  <a:schemeClr val="tx1">
                    <a:tint val="75000"/>
                  </a:schemeClr>
                </a:solidFill>
              </a:defRPr>
            </a:lvl7pPr>
            <a:lvl8pPr marL="14128486" indent="0">
              <a:buNone/>
              <a:defRPr sz="7063">
                <a:solidFill>
                  <a:schemeClr val="tx1">
                    <a:tint val="75000"/>
                  </a:schemeClr>
                </a:solidFill>
              </a:defRPr>
            </a:lvl8pPr>
            <a:lvl9pPr marL="16146841" indent="0">
              <a:buNone/>
              <a:defRPr sz="706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5BE1E3-FD94-41DA-A0BA-9B69D12255E0}" type="datetimeFigureOut">
              <a:rPr lang="en-AU" smtClean="0"/>
              <a:t>14/5/21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927987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40249" y="8059374"/>
            <a:ext cx="1817608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650920" y="8059374"/>
            <a:ext cx="1817608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5BE1E3-FD94-41DA-A0BA-9B69D12255E0}" type="datetimeFigureOut">
              <a:rPr lang="en-AU" smtClean="0"/>
              <a:t>14/5/21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149717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45819" y="1611882"/>
            <a:ext cx="36886753"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45823" y="7421634"/>
            <a:ext cx="18092549"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en-US"/>
              <a:t>Click to edit Master text styles</a:t>
            </a:r>
          </a:p>
        </p:txBody>
      </p:sp>
      <p:sp>
        <p:nvSpPr>
          <p:cNvPr id="4" name="Content Placeholder 3"/>
          <p:cNvSpPr>
            <a:spLocks noGrp="1"/>
          </p:cNvSpPr>
          <p:nvPr>
            <p:ph sz="half" idx="2"/>
          </p:nvPr>
        </p:nvSpPr>
        <p:spPr>
          <a:xfrm>
            <a:off x="2945823" y="11058863"/>
            <a:ext cx="18092549"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650922" y="7421634"/>
            <a:ext cx="18181652"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en-US"/>
              <a:t>Click to edit Master text styles</a:t>
            </a:r>
          </a:p>
        </p:txBody>
      </p:sp>
      <p:sp>
        <p:nvSpPr>
          <p:cNvPr id="6" name="Content Placeholder 5"/>
          <p:cNvSpPr>
            <a:spLocks noGrp="1"/>
          </p:cNvSpPr>
          <p:nvPr>
            <p:ph sz="quarter" idx="4"/>
          </p:nvPr>
        </p:nvSpPr>
        <p:spPr>
          <a:xfrm>
            <a:off x="21650922" y="11058863"/>
            <a:ext cx="18181652"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5BE1E3-FD94-41DA-A0BA-9B69D12255E0}" type="datetimeFigureOut">
              <a:rPr lang="en-AU" smtClean="0"/>
              <a:t>14/5/21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23993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5BE1E3-FD94-41DA-A0BA-9B69D12255E0}" type="datetimeFigureOut">
              <a:rPr lang="en-AU" smtClean="0"/>
              <a:t>14/5/21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140616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5BE1E3-FD94-41DA-A0BA-9B69D12255E0}" type="datetimeFigureOut">
              <a:rPr lang="en-AU" smtClean="0"/>
              <a:t>14/5/21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2754945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5819" y="2018348"/>
            <a:ext cx="13793551" cy="7064216"/>
          </a:xfrm>
        </p:spPr>
        <p:txBody>
          <a:bodyPr anchor="b"/>
          <a:lstStyle>
            <a:lvl1pPr>
              <a:defRPr sz="14127"/>
            </a:lvl1pPr>
          </a:lstStyle>
          <a:p>
            <a:r>
              <a:rPr lang="en-US"/>
              <a:t>Click to edit Master title style</a:t>
            </a:r>
            <a:endParaRPr lang="en-US" dirty="0"/>
          </a:p>
        </p:txBody>
      </p:sp>
      <p:sp>
        <p:nvSpPr>
          <p:cNvPr id="3" name="Content Placeholder 2"/>
          <p:cNvSpPr>
            <a:spLocks noGrp="1"/>
          </p:cNvSpPr>
          <p:nvPr>
            <p:ph idx="1"/>
          </p:nvPr>
        </p:nvSpPr>
        <p:spPr>
          <a:xfrm>
            <a:off x="18181652" y="4359077"/>
            <a:ext cx="21650920" cy="21515024"/>
          </a:xfrm>
        </p:spPr>
        <p:txBody>
          <a:bodyPr/>
          <a:lstStyle>
            <a:lvl1pPr>
              <a:defRPr sz="14127"/>
            </a:lvl1pPr>
            <a:lvl2pPr>
              <a:defRPr sz="12361"/>
            </a:lvl2pPr>
            <a:lvl3pPr>
              <a:defRPr sz="10595"/>
            </a:lvl3pPr>
            <a:lvl4pPr>
              <a:defRPr sz="8829"/>
            </a:lvl4pPr>
            <a:lvl5pPr>
              <a:defRPr sz="8829"/>
            </a:lvl5pPr>
            <a:lvl6pPr>
              <a:defRPr sz="8829"/>
            </a:lvl6pPr>
            <a:lvl7pPr>
              <a:defRPr sz="8829"/>
            </a:lvl7pPr>
            <a:lvl8pPr>
              <a:defRPr sz="8829"/>
            </a:lvl8pPr>
            <a:lvl9pPr>
              <a:defRPr sz="88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945819" y="9082564"/>
            <a:ext cx="13793551"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en-US"/>
              <a:t>Click to edit Master text styles</a:t>
            </a:r>
          </a:p>
        </p:txBody>
      </p:sp>
      <p:sp>
        <p:nvSpPr>
          <p:cNvPr id="5" name="Date Placeholder 4"/>
          <p:cNvSpPr>
            <a:spLocks noGrp="1"/>
          </p:cNvSpPr>
          <p:nvPr>
            <p:ph type="dt" sz="half" idx="10"/>
          </p:nvPr>
        </p:nvSpPr>
        <p:spPr/>
        <p:txBody>
          <a:bodyPr/>
          <a:lstStyle/>
          <a:p>
            <a:fld id="{A85BE1E3-FD94-41DA-A0BA-9B69D12255E0}" type="datetimeFigureOut">
              <a:rPr lang="en-AU" smtClean="0"/>
              <a:t>14/5/21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1082008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5819" y="2018348"/>
            <a:ext cx="13793551" cy="7064216"/>
          </a:xfrm>
        </p:spPr>
        <p:txBody>
          <a:bodyPr anchor="b"/>
          <a:lstStyle>
            <a:lvl1pPr>
              <a:defRPr sz="14127"/>
            </a:lvl1pPr>
          </a:lstStyle>
          <a:p>
            <a:r>
              <a:rPr lang="en-US"/>
              <a:t>Click to edit Master title style</a:t>
            </a:r>
            <a:endParaRPr lang="en-US" dirty="0"/>
          </a:p>
        </p:txBody>
      </p:sp>
      <p:sp>
        <p:nvSpPr>
          <p:cNvPr id="3" name="Picture Placeholder 2"/>
          <p:cNvSpPr>
            <a:spLocks noGrp="1" noChangeAspect="1"/>
          </p:cNvSpPr>
          <p:nvPr>
            <p:ph type="pic" idx="1"/>
          </p:nvPr>
        </p:nvSpPr>
        <p:spPr>
          <a:xfrm>
            <a:off x="18181652" y="4359077"/>
            <a:ext cx="21650920" cy="21515024"/>
          </a:xfrm>
        </p:spPr>
        <p:txBody>
          <a:bodyPr anchor="t"/>
          <a:lstStyle>
            <a:lvl1pPr marL="0" indent="0">
              <a:buNone/>
              <a:defRPr sz="14127"/>
            </a:lvl1pPr>
            <a:lvl2pPr marL="2018355" indent="0">
              <a:buNone/>
              <a:defRPr sz="12361"/>
            </a:lvl2pPr>
            <a:lvl3pPr marL="4036710" indent="0">
              <a:buNone/>
              <a:defRPr sz="10595"/>
            </a:lvl3pPr>
            <a:lvl4pPr marL="6055065" indent="0">
              <a:buNone/>
              <a:defRPr sz="8829"/>
            </a:lvl4pPr>
            <a:lvl5pPr marL="8073420" indent="0">
              <a:buNone/>
              <a:defRPr sz="8829"/>
            </a:lvl5pPr>
            <a:lvl6pPr marL="10091776" indent="0">
              <a:buNone/>
              <a:defRPr sz="8829"/>
            </a:lvl6pPr>
            <a:lvl7pPr marL="12110131" indent="0">
              <a:buNone/>
              <a:defRPr sz="8829"/>
            </a:lvl7pPr>
            <a:lvl8pPr marL="14128486" indent="0">
              <a:buNone/>
              <a:defRPr sz="8829"/>
            </a:lvl8pPr>
            <a:lvl9pPr marL="16146841" indent="0">
              <a:buNone/>
              <a:defRPr sz="8829"/>
            </a:lvl9pPr>
          </a:lstStyle>
          <a:p>
            <a:r>
              <a:rPr lang="en-US"/>
              <a:t>Click icon to add picture</a:t>
            </a:r>
            <a:endParaRPr lang="en-US" dirty="0"/>
          </a:p>
        </p:txBody>
      </p:sp>
      <p:sp>
        <p:nvSpPr>
          <p:cNvPr id="4" name="Text Placeholder 3"/>
          <p:cNvSpPr>
            <a:spLocks noGrp="1"/>
          </p:cNvSpPr>
          <p:nvPr>
            <p:ph type="body" sz="half" idx="2"/>
          </p:nvPr>
        </p:nvSpPr>
        <p:spPr>
          <a:xfrm>
            <a:off x="2945819" y="9082564"/>
            <a:ext cx="13793551"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en-US"/>
              <a:t>Click to edit Master text styles</a:t>
            </a:r>
          </a:p>
        </p:txBody>
      </p:sp>
      <p:sp>
        <p:nvSpPr>
          <p:cNvPr id="5" name="Date Placeholder 4"/>
          <p:cNvSpPr>
            <a:spLocks noGrp="1"/>
          </p:cNvSpPr>
          <p:nvPr>
            <p:ph type="dt" sz="half" idx="10"/>
          </p:nvPr>
        </p:nvSpPr>
        <p:spPr/>
        <p:txBody>
          <a:bodyPr/>
          <a:lstStyle/>
          <a:p>
            <a:fld id="{A85BE1E3-FD94-41DA-A0BA-9B69D12255E0}" type="datetimeFigureOut">
              <a:rPr lang="en-AU" smtClean="0"/>
              <a:t>14/5/21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88A27B9-490F-441B-9027-209148CAEA52}" type="slidenum">
              <a:rPr lang="en-AU" smtClean="0"/>
              <a:t>‹#›</a:t>
            </a:fld>
            <a:endParaRPr lang="en-AU"/>
          </a:p>
        </p:txBody>
      </p:sp>
    </p:spTree>
    <p:extLst>
      <p:ext uri="{BB962C8B-B14F-4D97-AF65-F5344CB8AC3E}">
        <p14:creationId xmlns:p14="http://schemas.microsoft.com/office/powerpoint/2010/main" val="187952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0249" y="1611882"/>
            <a:ext cx="36886753"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40249" y="8059374"/>
            <a:ext cx="36886753"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40249" y="28060644"/>
            <a:ext cx="9622631" cy="1611875"/>
          </a:xfrm>
          <a:prstGeom prst="rect">
            <a:avLst/>
          </a:prstGeom>
        </p:spPr>
        <p:txBody>
          <a:bodyPr vert="horz" lIns="91440" tIns="45720" rIns="91440" bIns="45720" rtlCol="0" anchor="ctr"/>
          <a:lstStyle>
            <a:lvl1pPr algn="l">
              <a:defRPr sz="5298">
                <a:solidFill>
                  <a:schemeClr val="tx1">
                    <a:tint val="75000"/>
                  </a:schemeClr>
                </a:solidFill>
              </a:defRPr>
            </a:lvl1pPr>
          </a:lstStyle>
          <a:p>
            <a:fld id="{A85BE1E3-FD94-41DA-A0BA-9B69D12255E0}" type="datetimeFigureOut">
              <a:rPr lang="en-AU" smtClean="0"/>
              <a:t>14/5/21</a:t>
            </a:fld>
            <a:endParaRPr lang="en-AU"/>
          </a:p>
        </p:txBody>
      </p:sp>
      <p:sp>
        <p:nvSpPr>
          <p:cNvPr id="5" name="Footer Placeholder 4"/>
          <p:cNvSpPr>
            <a:spLocks noGrp="1"/>
          </p:cNvSpPr>
          <p:nvPr>
            <p:ph type="ftr" sz="quarter" idx="3"/>
          </p:nvPr>
        </p:nvSpPr>
        <p:spPr>
          <a:xfrm>
            <a:off x="14166652" y="28060644"/>
            <a:ext cx="14433947"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30204370" y="28060644"/>
            <a:ext cx="9622631" cy="1611875"/>
          </a:xfrm>
          <a:prstGeom prst="rect">
            <a:avLst/>
          </a:prstGeom>
        </p:spPr>
        <p:txBody>
          <a:bodyPr vert="horz" lIns="91440" tIns="45720" rIns="91440" bIns="45720" rtlCol="0" anchor="ctr"/>
          <a:lstStyle>
            <a:lvl1pPr algn="r">
              <a:defRPr sz="5298">
                <a:solidFill>
                  <a:schemeClr val="tx1">
                    <a:tint val="75000"/>
                  </a:schemeClr>
                </a:solidFill>
              </a:defRPr>
            </a:lvl1pPr>
          </a:lstStyle>
          <a:p>
            <a:fld id="{888A27B9-490F-441B-9027-209148CAEA52}" type="slidenum">
              <a:rPr lang="en-AU" smtClean="0"/>
              <a:t>‹#›</a:t>
            </a:fld>
            <a:endParaRPr lang="en-AU"/>
          </a:p>
        </p:txBody>
      </p:sp>
    </p:spTree>
    <p:extLst>
      <p:ext uri="{BB962C8B-B14F-4D97-AF65-F5344CB8AC3E}">
        <p14:creationId xmlns:p14="http://schemas.microsoft.com/office/powerpoint/2010/main" val="356698868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13" Type="http://schemas.openxmlformats.org/officeDocument/2006/relationships/image" Target="../media/image7.png"/><Relationship Id="rId3" Type="http://schemas.openxmlformats.org/officeDocument/2006/relationships/image" Target="../media/image2.gif"/><Relationship Id="rId7" Type="http://schemas.openxmlformats.org/officeDocument/2006/relationships/chart" Target="../charts/chart2.xml"/><Relationship Id="rId12" Type="http://schemas.openxmlformats.org/officeDocument/2006/relationships/image" Target="../media/image6.jpg"/><Relationship Id="rId17" Type="http://schemas.openxmlformats.org/officeDocument/2006/relationships/image" Target="../media/image11.emf"/><Relationship Id="rId2" Type="http://schemas.openxmlformats.org/officeDocument/2006/relationships/image" Target="../media/image1.png"/><Relationship Id="rId16"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chart" Target="../charts/chart1.xml"/><Relationship Id="rId11" Type="http://schemas.openxmlformats.org/officeDocument/2006/relationships/image" Target="../media/image5.jpg"/><Relationship Id="rId5" Type="http://schemas.openxmlformats.org/officeDocument/2006/relationships/image" Target="../media/image4.png"/><Relationship Id="rId15" Type="http://schemas.openxmlformats.org/officeDocument/2006/relationships/image" Target="../media/image9.jpeg"/><Relationship Id="rId10" Type="http://schemas.openxmlformats.org/officeDocument/2006/relationships/chart" Target="../charts/chart5.xml"/><Relationship Id="rId4" Type="http://schemas.openxmlformats.org/officeDocument/2006/relationships/image" Target="../media/image3.png"/><Relationship Id="rId9" Type="http://schemas.openxmlformats.org/officeDocument/2006/relationships/chart" Target="../charts/chart4.xml"/><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Purple Header Bar"/>
          <p:cNvSpPr/>
          <p:nvPr/>
        </p:nvSpPr>
        <p:spPr>
          <a:xfrm>
            <a:off x="-375" y="0"/>
            <a:ext cx="42768000" cy="4800600"/>
          </a:xfrm>
          <a:prstGeom prst="rect">
            <a:avLst/>
          </a:prstGeom>
          <a:solidFill>
            <a:srgbClr val="33016F"/>
          </a:solidFill>
          <a:ln>
            <a:solidFill>
              <a:srgbClr val="3301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1142999" y="385572"/>
            <a:ext cx="36995101" cy="1706882"/>
          </a:xfrm>
          <a:prstGeom prst="rect">
            <a:avLst/>
          </a:prstGeom>
        </p:spPr>
        <p:txBody>
          <a:bodyPr anchor="b">
            <a:noAutofit/>
          </a:bodyPr>
          <a:lst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a:lstStyle>
          <a:p>
            <a:r>
              <a:rPr lang="en-AU" sz="9600" b="1" cap="small" dirty="0">
                <a:solidFill>
                  <a:srgbClr val="FFFFFF"/>
                </a:solidFill>
                <a:latin typeface="Encode Sans Normal Black" charset="0"/>
                <a:ea typeface="Encode Sans Normal Black" charset="0"/>
                <a:cs typeface="Encode Sans Normal Black" charset="0"/>
              </a:rPr>
              <a:t>Utility of Circulating Tumour DNA in Ewing Sarcoma</a:t>
            </a:r>
            <a:endParaRPr lang="en-AU" sz="8000" b="1" cap="small" dirty="0">
              <a:solidFill>
                <a:srgbClr val="FFFFFF"/>
              </a:solidFill>
              <a:latin typeface="Encode Sans Normal Black" charset="0"/>
              <a:ea typeface="Encode Sans Normal Black" charset="0"/>
              <a:cs typeface="Encode Sans Normal Black" charset="0"/>
            </a:endParaRPr>
          </a:p>
        </p:txBody>
      </p:sp>
      <p:grpSp>
        <p:nvGrpSpPr>
          <p:cNvPr id="11" name="Group 10">
            <a:extLst>
              <a:ext uri="{FF2B5EF4-FFF2-40B4-BE49-F238E27FC236}">
                <a16:creationId xmlns:a16="http://schemas.microsoft.com/office/drawing/2014/main" id="{2358C655-2A98-2E4A-812D-3CF0FB6F3DF3}"/>
              </a:ext>
            </a:extLst>
          </p:cNvPr>
          <p:cNvGrpSpPr/>
          <p:nvPr/>
        </p:nvGrpSpPr>
        <p:grpSpPr>
          <a:xfrm>
            <a:off x="30982966" y="558179"/>
            <a:ext cx="11115186" cy="2507657"/>
            <a:chOff x="30982966" y="209835"/>
            <a:chExt cx="11115186" cy="2507657"/>
          </a:xfrm>
        </p:grpSpPr>
        <p:sp>
          <p:nvSpPr>
            <p:cNvPr id="6" name="Rectangle 5"/>
            <p:cNvSpPr/>
            <p:nvPr/>
          </p:nvSpPr>
          <p:spPr>
            <a:xfrm>
              <a:off x="30982966" y="209835"/>
              <a:ext cx="11115186" cy="25076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 name="Picture 4" descr="Garvan Institute of Medical Research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96937" y="567498"/>
              <a:ext cx="5065785" cy="164592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589510" y="385572"/>
              <a:ext cx="4433888" cy="2009775"/>
            </a:xfrm>
            <a:prstGeom prst="rect">
              <a:avLst/>
            </a:prstGeom>
          </p:spPr>
        </p:pic>
      </p:grpSp>
      <p:sp>
        <p:nvSpPr>
          <p:cNvPr id="7" name="TextBox 6"/>
          <p:cNvSpPr txBox="1"/>
          <p:nvPr/>
        </p:nvSpPr>
        <p:spPr>
          <a:xfrm>
            <a:off x="1142999" y="3073911"/>
            <a:ext cx="26492198" cy="553998"/>
          </a:xfrm>
          <a:prstGeom prst="rect">
            <a:avLst/>
          </a:prstGeom>
          <a:noFill/>
        </p:spPr>
        <p:txBody>
          <a:bodyPr wrap="square" rtlCol="0">
            <a:spAutoFit/>
          </a:bodyPr>
          <a:lstStyle/>
          <a:p>
            <a:r>
              <a:rPr lang="en-US" sz="3000" u="sng" dirty="0">
                <a:solidFill>
                  <a:srgbClr val="FFFFFF"/>
                </a:solidFill>
                <a:latin typeface="Open Sans" charset="0"/>
                <a:ea typeface="Open Sans" charset="0"/>
                <a:cs typeface="Open Sans" charset="0"/>
              </a:rPr>
              <a:t>Smadar Kahana-Edwin</a:t>
            </a:r>
            <a:r>
              <a:rPr lang="en-US" sz="3000" baseline="30000" dirty="0">
                <a:solidFill>
                  <a:srgbClr val="FFFFFF"/>
                </a:solidFill>
                <a:latin typeface="Open Sans" charset="0"/>
                <a:ea typeface="Open Sans" charset="0"/>
                <a:cs typeface="Open Sans" charset="0"/>
              </a:rPr>
              <a:t>1</a:t>
            </a:r>
            <a:r>
              <a:rPr lang="en-US" sz="3000" dirty="0">
                <a:solidFill>
                  <a:srgbClr val="FFFFFF"/>
                </a:solidFill>
                <a:latin typeface="Open Sans" charset="0"/>
                <a:ea typeface="Open Sans" charset="0"/>
                <a:cs typeface="Open Sans" charset="0"/>
              </a:rPr>
              <a:t>, James Torpy</a:t>
            </a:r>
            <a:r>
              <a:rPr lang="en-US" sz="3000" baseline="30000" dirty="0">
                <a:solidFill>
                  <a:srgbClr val="FFFFFF"/>
                </a:solidFill>
                <a:latin typeface="Open Sans" charset="0"/>
                <a:ea typeface="Open Sans" charset="0"/>
                <a:cs typeface="Open Sans" charset="0"/>
              </a:rPr>
              <a:t>2</a:t>
            </a:r>
            <a:r>
              <a:rPr lang="en-US" sz="3000" dirty="0">
                <a:solidFill>
                  <a:srgbClr val="FFFFFF"/>
                </a:solidFill>
                <a:latin typeface="Open Sans" charset="0"/>
                <a:ea typeface="Open Sans" charset="0"/>
                <a:cs typeface="Open Sans" charset="0"/>
              </a:rPr>
              <a:t>, Lucy E. Cain</a:t>
            </a:r>
            <a:r>
              <a:rPr lang="en-US" sz="3000" baseline="30000" dirty="0">
                <a:solidFill>
                  <a:srgbClr val="FFFFFF"/>
                </a:solidFill>
                <a:latin typeface="Open Sans" charset="0"/>
                <a:ea typeface="Open Sans" charset="0"/>
                <a:cs typeface="Open Sans" charset="0"/>
              </a:rPr>
              <a:t>3</a:t>
            </a:r>
            <a:r>
              <a:rPr lang="en-US" sz="3000" dirty="0">
                <a:solidFill>
                  <a:srgbClr val="FFFFFF"/>
                </a:solidFill>
                <a:latin typeface="Open Sans" charset="0"/>
                <a:ea typeface="Open Sans" charset="0"/>
                <a:cs typeface="Open Sans" charset="0"/>
              </a:rPr>
              <a:t>, Anna Mullins</a:t>
            </a:r>
            <a:r>
              <a:rPr lang="en-US" sz="3000" baseline="30000" dirty="0">
                <a:solidFill>
                  <a:srgbClr val="FFFFFF"/>
                </a:solidFill>
                <a:latin typeface="Open Sans" charset="0"/>
                <a:ea typeface="Open Sans" charset="0"/>
                <a:cs typeface="Open Sans" charset="0"/>
              </a:rPr>
              <a:t>3</a:t>
            </a:r>
            <a:r>
              <a:rPr lang="en-US" sz="3000" dirty="0">
                <a:solidFill>
                  <a:srgbClr val="FFFFFF"/>
                </a:solidFill>
                <a:latin typeface="Open Sans" charset="0"/>
                <a:ea typeface="Open Sans" charset="0"/>
                <a:cs typeface="Open Sans" charset="0"/>
              </a:rPr>
              <a:t>, Geoffrey McCowage</a:t>
            </a:r>
            <a:r>
              <a:rPr lang="en-US" sz="3000" baseline="30000" dirty="0">
                <a:solidFill>
                  <a:srgbClr val="FFFFFF"/>
                </a:solidFill>
                <a:latin typeface="Open Sans" charset="0"/>
                <a:ea typeface="Open Sans" charset="0"/>
                <a:cs typeface="Open Sans" charset="0"/>
              </a:rPr>
              <a:t>3</a:t>
            </a:r>
            <a:r>
              <a:rPr lang="en-US" sz="3000" dirty="0">
                <a:solidFill>
                  <a:srgbClr val="FFFFFF"/>
                </a:solidFill>
                <a:latin typeface="Open Sans" charset="0"/>
                <a:ea typeface="Open Sans" charset="0"/>
                <a:cs typeface="Open Sans" charset="0"/>
              </a:rPr>
              <a:t>, Leonard Goldstein</a:t>
            </a:r>
            <a:r>
              <a:rPr lang="en-US" sz="3000" baseline="30000" dirty="0">
                <a:solidFill>
                  <a:srgbClr val="FFFFFF"/>
                </a:solidFill>
                <a:latin typeface="Open Sans" charset="0"/>
                <a:ea typeface="Open Sans" charset="0"/>
                <a:cs typeface="Open Sans" charset="0"/>
              </a:rPr>
              <a:t>2</a:t>
            </a:r>
            <a:r>
              <a:rPr lang="en-US" sz="3000" dirty="0">
                <a:solidFill>
                  <a:srgbClr val="FFFFFF"/>
                </a:solidFill>
                <a:latin typeface="Open Sans" charset="0"/>
                <a:ea typeface="Open Sans" charset="0"/>
                <a:cs typeface="Open Sans" charset="0"/>
              </a:rPr>
              <a:t>, Jonathan Karpelowsky</a:t>
            </a:r>
            <a:r>
              <a:rPr lang="en-US" sz="3000" baseline="30000" dirty="0">
                <a:solidFill>
                  <a:srgbClr val="FFFFFF"/>
                </a:solidFill>
                <a:latin typeface="Open Sans" charset="0"/>
                <a:ea typeface="Open Sans" charset="0"/>
                <a:cs typeface="Open Sans" charset="0"/>
              </a:rPr>
              <a:t>1,4,5</a:t>
            </a:r>
          </a:p>
        </p:txBody>
      </p:sp>
      <p:sp>
        <p:nvSpPr>
          <p:cNvPr id="8" name="Rectangle 7"/>
          <p:cNvSpPr/>
          <p:nvPr/>
        </p:nvSpPr>
        <p:spPr>
          <a:xfrm>
            <a:off x="1142999" y="3877352"/>
            <a:ext cx="34759898" cy="707886"/>
          </a:xfrm>
          <a:prstGeom prst="rect">
            <a:avLst/>
          </a:prstGeom>
          <a:noFill/>
        </p:spPr>
        <p:txBody>
          <a:bodyPr wrap="square" rtlCol="0">
            <a:spAutoFit/>
          </a:bodyPr>
          <a:lstStyle/>
          <a:p>
            <a:r>
              <a:rPr lang="en-GB" sz="2000" baseline="30000" dirty="0">
                <a:solidFill>
                  <a:srgbClr val="FFFFFF"/>
                </a:solidFill>
                <a:latin typeface="Open Sans" charset="0"/>
                <a:ea typeface="Open Sans" charset="0"/>
                <a:cs typeface="Open Sans" charset="0"/>
              </a:rPr>
              <a:t>1</a:t>
            </a:r>
            <a:r>
              <a:rPr lang="en-GB" sz="2000" dirty="0">
                <a:solidFill>
                  <a:srgbClr val="FFFFFF"/>
                </a:solidFill>
                <a:latin typeface="Open Sans" charset="0"/>
                <a:ea typeface="Open Sans" charset="0"/>
                <a:cs typeface="Open Sans" charset="0"/>
              </a:rPr>
              <a:t> Advanced Molecular Diagnostics, Children’s Cancer Research Unit, Kids Research, The Children’s Hospital at </a:t>
            </a:r>
            <a:r>
              <a:rPr lang="en-GB" sz="2000" dirty="0" err="1">
                <a:solidFill>
                  <a:srgbClr val="FFFFFF"/>
                </a:solidFill>
                <a:latin typeface="Open Sans" charset="0"/>
                <a:ea typeface="Open Sans" charset="0"/>
                <a:cs typeface="Open Sans" charset="0"/>
              </a:rPr>
              <a:t>Westmead</a:t>
            </a:r>
            <a:r>
              <a:rPr lang="en-GB" sz="2000" dirty="0">
                <a:solidFill>
                  <a:srgbClr val="FFFFFF"/>
                </a:solidFill>
                <a:latin typeface="Open Sans" charset="0"/>
                <a:ea typeface="Open Sans" charset="0"/>
                <a:cs typeface="Open Sans" charset="0"/>
              </a:rPr>
              <a:t>, Sydney, NSW, Australia</a:t>
            </a:r>
            <a:r>
              <a:rPr lang="en-AU" sz="2000" dirty="0">
                <a:solidFill>
                  <a:srgbClr val="FFFFFF"/>
                </a:solidFill>
                <a:latin typeface="Open Sans" charset="0"/>
                <a:ea typeface="Open Sans" charset="0"/>
                <a:cs typeface="Open Sans" charset="0"/>
              </a:rPr>
              <a:t>; </a:t>
            </a:r>
            <a:r>
              <a:rPr lang="en-GB" sz="2000" baseline="30000" dirty="0">
                <a:solidFill>
                  <a:srgbClr val="FFFFFF"/>
                </a:solidFill>
                <a:latin typeface="Open Sans" charset="0"/>
                <a:ea typeface="Open Sans" charset="0"/>
                <a:cs typeface="Open Sans" charset="0"/>
              </a:rPr>
              <a:t>2</a:t>
            </a:r>
            <a:r>
              <a:rPr lang="en-GB" sz="2000" dirty="0">
                <a:solidFill>
                  <a:srgbClr val="FFFFFF"/>
                </a:solidFill>
                <a:latin typeface="Open Sans" charset="0"/>
                <a:ea typeface="Open Sans" charset="0"/>
                <a:cs typeface="Open Sans" charset="0"/>
              </a:rPr>
              <a:t> Computational Biology Group, </a:t>
            </a:r>
            <a:r>
              <a:rPr lang="en-GB" sz="2000" dirty="0" err="1">
                <a:solidFill>
                  <a:srgbClr val="FFFFFF"/>
                </a:solidFill>
                <a:latin typeface="Open Sans" charset="0"/>
                <a:ea typeface="Open Sans" charset="0"/>
                <a:cs typeface="Open Sans" charset="0"/>
              </a:rPr>
              <a:t>Kinghorn</a:t>
            </a:r>
            <a:r>
              <a:rPr lang="en-GB" sz="2000" dirty="0">
                <a:solidFill>
                  <a:srgbClr val="FFFFFF"/>
                </a:solidFill>
                <a:latin typeface="Open Sans" charset="0"/>
                <a:ea typeface="Open Sans" charset="0"/>
                <a:cs typeface="Open Sans" charset="0"/>
              </a:rPr>
              <a:t> Centre for Clinical Genomics, </a:t>
            </a:r>
            <a:r>
              <a:rPr lang="en-GB" sz="2000" dirty="0" err="1">
                <a:solidFill>
                  <a:srgbClr val="FFFFFF"/>
                </a:solidFill>
                <a:latin typeface="Open Sans" charset="0"/>
                <a:ea typeface="Open Sans" charset="0"/>
                <a:cs typeface="Open Sans" charset="0"/>
              </a:rPr>
              <a:t>Garvan</a:t>
            </a:r>
            <a:r>
              <a:rPr lang="en-GB" sz="2000" dirty="0">
                <a:solidFill>
                  <a:srgbClr val="FFFFFF"/>
                </a:solidFill>
                <a:latin typeface="Open Sans" charset="0"/>
                <a:ea typeface="Open Sans" charset="0"/>
                <a:cs typeface="Open Sans" charset="0"/>
              </a:rPr>
              <a:t> Institute of Medical Research, Sydney, NSW, Australia; </a:t>
            </a:r>
            <a:r>
              <a:rPr lang="en-GB" sz="2000" baseline="30000" dirty="0">
                <a:solidFill>
                  <a:srgbClr val="FFFFFF"/>
                </a:solidFill>
                <a:latin typeface="Open Sans" charset="0"/>
                <a:ea typeface="Open Sans" charset="0"/>
                <a:cs typeface="Open Sans" charset="0"/>
              </a:rPr>
              <a:t>3</a:t>
            </a:r>
            <a:r>
              <a:rPr lang="en-GB" sz="2000" dirty="0">
                <a:solidFill>
                  <a:srgbClr val="FFFFFF"/>
                </a:solidFill>
                <a:latin typeface="Open Sans" charset="0"/>
                <a:ea typeface="Open Sans" charset="0"/>
                <a:cs typeface="Open Sans" charset="0"/>
              </a:rPr>
              <a:t> Cancer Centre for Children, The Children’s Hospital at </a:t>
            </a:r>
            <a:r>
              <a:rPr lang="en-GB" sz="2000" dirty="0" err="1">
                <a:solidFill>
                  <a:srgbClr val="FFFFFF"/>
                </a:solidFill>
                <a:latin typeface="Open Sans" charset="0"/>
                <a:ea typeface="Open Sans" charset="0"/>
                <a:cs typeface="Open Sans" charset="0"/>
              </a:rPr>
              <a:t>Westmead</a:t>
            </a:r>
            <a:r>
              <a:rPr lang="en-GB" sz="2000" dirty="0">
                <a:solidFill>
                  <a:srgbClr val="FFFFFF"/>
                </a:solidFill>
                <a:latin typeface="Open Sans" charset="0"/>
                <a:ea typeface="Open Sans" charset="0"/>
                <a:cs typeface="Open Sans" charset="0"/>
              </a:rPr>
              <a:t>, Sydney, NSW, Australia; </a:t>
            </a:r>
            <a:r>
              <a:rPr lang="en-GB" sz="2000" baseline="30000" dirty="0">
                <a:solidFill>
                  <a:srgbClr val="FFFFFF"/>
                </a:solidFill>
                <a:latin typeface="Open Sans" charset="0"/>
                <a:ea typeface="Open Sans" charset="0"/>
                <a:cs typeface="Open Sans" charset="0"/>
              </a:rPr>
              <a:t>4</a:t>
            </a:r>
            <a:r>
              <a:rPr lang="en-GB" sz="2000" dirty="0">
                <a:solidFill>
                  <a:srgbClr val="FFFFFF"/>
                </a:solidFill>
                <a:latin typeface="Open Sans" charset="0"/>
                <a:ea typeface="Open Sans" charset="0"/>
                <a:cs typeface="Open Sans" charset="0"/>
              </a:rPr>
              <a:t> Paediatric Oncology and Thoracic Surgery, The Children’s Hospital at </a:t>
            </a:r>
            <a:r>
              <a:rPr lang="en-GB" sz="2000" dirty="0" err="1">
                <a:solidFill>
                  <a:srgbClr val="FFFFFF"/>
                </a:solidFill>
                <a:latin typeface="Open Sans" charset="0"/>
                <a:ea typeface="Open Sans" charset="0"/>
                <a:cs typeface="Open Sans" charset="0"/>
              </a:rPr>
              <a:t>Westmead</a:t>
            </a:r>
            <a:r>
              <a:rPr lang="en-GB" sz="2000" dirty="0">
                <a:solidFill>
                  <a:srgbClr val="FFFFFF"/>
                </a:solidFill>
                <a:latin typeface="Open Sans" charset="0"/>
                <a:ea typeface="Open Sans" charset="0"/>
                <a:cs typeface="Open Sans" charset="0"/>
              </a:rPr>
              <a:t>, Sydney, NSW, Australia; </a:t>
            </a:r>
            <a:r>
              <a:rPr lang="en-GB" sz="2000" baseline="30000" dirty="0">
                <a:solidFill>
                  <a:srgbClr val="FFFFFF"/>
                </a:solidFill>
                <a:latin typeface="Open Sans" charset="0"/>
                <a:ea typeface="Open Sans" charset="0"/>
                <a:cs typeface="Open Sans" charset="0"/>
              </a:rPr>
              <a:t>5</a:t>
            </a:r>
            <a:r>
              <a:rPr lang="en-GB" sz="2000" dirty="0">
                <a:solidFill>
                  <a:srgbClr val="FFFFFF"/>
                </a:solidFill>
                <a:latin typeface="Open Sans" charset="0"/>
                <a:ea typeface="Open Sans" charset="0"/>
                <a:cs typeface="Open Sans" charset="0"/>
              </a:rPr>
              <a:t> Division of Child and Adolescent Health, The University of Sydney, Sydney, NSW, Australia</a:t>
            </a:r>
            <a:endParaRPr lang="en-AU" sz="2000" dirty="0">
              <a:solidFill>
                <a:srgbClr val="FFFFFF"/>
              </a:solidFill>
              <a:latin typeface="Open Sans" charset="0"/>
              <a:ea typeface="Open Sans" charset="0"/>
              <a:cs typeface="Open Sans" charset="0"/>
            </a:endParaRPr>
          </a:p>
        </p:txBody>
      </p:sp>
      <p:cxnSp>
        <p:nvCxnSpPr>
          <p:cNvPr id="16" name="Straight Connector 15" descr="Gold rule line divider"/>
          <p:cNvCxnSpPr>
            <a:cxnSpLocks/>
          </p:cNvCxnSpPr>
          <p:nvPr/>
        </p:nvCxnSpPr>
        <p:spPr>
          <a:xfrm>
            <a:off x="10755042" y="5458380"/>
            <a:ext cx="0" cy="23688000"/>
          </a:xfrm>
          <a:prstGeom prst="line">
            <a:avLst/>
          </a:prstGeom>
          <a:ln>
            <a:solidFill>
              <a:srgbClr val="E8D3A2"/>
            </a:solidFill>
          </a:ln>
        </p:spPr>
        <p:style>
          <a:lnRef idx="1">
            <a:schemeClr val="accent1"/>
          </a:lnRef>
          <a:fillRef idx="0">
            <a:schemeClr val="accent1"/>
          </a:fillRef>
          <a:effectRef idx="0">
            <a:schemeClr val="accent1"/>
          </a:effectRef>
          <a:fontRef idx="minor">
            <a:schemeClr val="tx1"/>
          </a:fontRef>
        </p:style>
      </p:cxnSp>
      <p:pic>
        <p:nvPicPr>
          <p:cNvPr id="39" name="Picture 38" descr="Gold Boundless Bar" title="Gold Boundless Ba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1766517"/>
            <a:ext cx="3877056" cy="950976"/>
          </a:xfrm>
          <a:prstGeom prst="rect">
            <a:avLst/>
          </a:prstGeom>
        </p:spPr>
      </p:pic>
      <p:grpSp>
        <p:nvGrpSpPr>
          <p:cNvPr id="36" name="Group 35" descr="Section Header and gold boundless bar"/>
          <p:cNvGrpSpPr/>
          <p:nvPr/>
        </p:nvGrpSpPr>
        <p:grpSpPr>
          <a:xfrm>
            <a:off x="11482212" y="15781378"/>
            <a:ext cx="6972300" cy="904357"/>
            <a:chOff x="8956548" y="11722608"/>
            <a:chExt cx="6972300" cy="904357"/>
          </a:xfrm>
        </p:grpSpPr>
        <p:sp>
          <p:nvSpPr>
            <p:cNvPr id="37" name="TextBox 36" descr="Section Header and gold boundless ba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Results</a:t>
              </a:r>
            </a:p>
          </p:txBody>
        </p:sp>
        <p:pic>
          <p:nvPicPr>
            <p:cNvPr id="38" name="Picture 37" descr="Gold boundless ba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grpSp>
        <p:nvGrpSpPr>
          <p:cNvPr id="109" name="Group 108">
            <a:extLst>
              <a:ext uri="{FF2B5EF4-FFF2-40B4-BE49-F238E27FC236}">
                <a16:creationId xmlns:a16="http://schemas.microsoft.com/office/drawing/2014/main" id="{15DF1D7B-5383-3B44-8102-94390CC4EB5B}"/>
              </a:ext>
            </a:extLst>
          </p:cNvPr>
          <p:cNvGrpSpPr/>
          <p:nvPr/>
        </p:nvGrpSpPr>
        <p:grpSpPr>
          <a:xfrm>
            <a:off x="11308497" y="16899620"/>
            <a:ext cx="9646756" cy="5932036"/>
            <a:chOff x="11252305" y="17614724"/>
            <a:chExt cx="9646756" cy="5932036"/>
          </a:xfrm>
        </p:grpSpPr>
        <p:graphicFrame>
          <p:nvGraphicFramePr>
            <p:cNvPr id="31" name="Chart 30">
              <a:extLst>
                <a:ext uri="{FF2B5EF4-FFF2-40B4-BE49-F238E27FC236}">
                  <a16:creationId xmlns:a16="http://schemas.microsoft.com/office/drawing/2014/main" id="{00000000-0008-0000-0200-000003000000}"/>
                </a:ext>
              </a:extLst>
            </p:cNvPr>
            <p:cNvGraphicFramePr>
              <a:graphicFrameLocks/>
            </p:cNvGraphicFramePr>
            <p:nvPr>
              <p:extLst>
                <p:ext uri="{D42A27DB-BD31-4B8C-83A1-F6EECF244321}">
                  <p14:modId xmlns:p14="http://schemas.microsoft.com/office/powerpoint/2010/main" val="1718374843"/>
                </p:ext>
              </p:extLst>
            </p:nvPr>
          </p:nvGraphicFramePr>
          <p:xfrm>
            <a:off x="12292955" y="18490596"/>
            <a:ext cx="2880000" cy="2880000"/>
          </p:xfrm>
          <a:graphic>
            <a:graphicData uri="http://schemas.openxmlformats.org/drawingml/2006/chart">
              <c:chart xmlns:c="http://schemas.openxmlformats.org/drawingml/2006/chart" xmlns:r="http://schemas.openxmlformats.org/officeDocument/2006/relationships" r:id="rId6"/>
            </a:graphicData>
          </a:graphic>
        </p:graphicFrame>
        <p:sp>
          <p:nvSpPr>
            <p:cNvPr id="32" name="TextBox 31"/>
            <p:cNvSpPr txBox="1"/>
            <p:nvPr/>
          </p:nvSpPr>
          <p:spPr>
            <a:xfrm rot="10800000">
              <a:off x="11957700" y="18490596"/>
              <a:ext cx="461665" cy="2783952"/>
            </a:xfrm>
            <a:prstGeom prst="rect">
              <a:avLst/>
            </a:prstGeom>
            <a:noFill/>
          </p:spPr>
          <p:txBody>
            <a:bodyPr vert="vert" wrap="square" rtlCol="0">
              <a:spAutoFit/>
            </a:bodyPr>
            <a:lstStyle/>
            <a:p>
              <a:pPr algn="ctr"/>
              <a:r>
                <a:rPr lang="en-US" sz="1800" dirty="0">
                  <a:solidFill>
                    <a:srgbClr val="33006F"/>
                  </a:solidFill>
                  <a:latin typeface="Uni Sans Book" charset="0"/>
                  <a:ea typeface="Uni Sans Book" charset="0"/>
                  <a:cs typeface="Uni Sans Book" charset="0"/>
                </a:rPr>
                <a:t>Theoretical %VAF</a:t>
              </a:r>
            </a:p>
          </p:txBody>
        </p:sp>
        <p:sp>
          <p:nvSpPr>
            <p:cNvPr id="33" name="TextBox 32"/>
            <p:cNvSpPr txBox="1"/>
            <p:nvPr/>
          </p:nvSpPr>
          <p:spPr>
            <a:xfrm>
              <a:off x="12739237" y="21366540"/>
              <a:ext cx="2319418" cy="369332"/>
            </a:xfrm>
            <a:prstGeom prst="rect">
              <a:avLst/>
            </a:prstGeom>
            <a:noFill/>
          </p:spPr>
          <p:txBody>
            <a:bodyPr vert="horz" wrap="square" rtlCol="0">
              <a:spAutoFit/>
            </a:bodyPr>
            <a:lstStyle/>
            <a:p>
              <a:pPr algn="ctr"/>
              <a:r>
                <a:rPr lang="en-US" sz="1800" dirty="0">
                  <a:solidFill>
                    <a:srgbClr val="33006F"/>
                  </a:solidFill>
                  <a:latin typeface="Uni Sans Book" charset="0"/>
                  <a:ea typeface="Uni Sans Book" charset="0"/>
                  <a:cs typeface="Uni Sans Book" charset="0"/>
                </a:rPr>
                <a:t>NGS %VAF</a:t>
              </a:r>
            </a:p>
          </p:txBody>
        </p:sp>
        <p:sp>
          <p:nvSpPr>
            <p:cNvPr id="34" name="TextBox 33"/>
            <p:cNvSpPr txBox="1"/>
            <p:nvPr/>
          </p:nvSpPr>
          <p:spPr>
            <a:xfrm>
              <a:off x="11252305" y="17614724"/>
              <a:ext cx="9389791" cy="553998"/>
            </a:xfrm>
            <a:prstGeom prst="rect">
              <a:avLst/>
            </a:prstGeom>
            <a:noFill/>
          </p:spPr>
          <p:txBody>
            <a:bodyPr wrap="square" rtlCol="0">
              <a:spAutoFit/>
            </a:bodyPr>
            <a:lstStyle/>
            <a:p>
              <a:pPr algn="ctr"/>
              <a:r>
                <a:rPr lang="en-AU" sz="3000" dirty="0">
                  <a:solidFill>
                    <a:srgbClr val="33016F"/>
                  </a:solidFill>
                  <a:latin typeface="Uni Sans Book" charset="0"/>
                  <a:ea typeface="Uni Sans Book" charset="0"/>
                  <a:cs typeface="Uni Sans Book" charset="0"/>
                </a:rPr>
                <a:t>NGS assay limit of detection</a:t>
              </a:r>
            </a:p>
          </p:txBody>
        </p:sp>
        <p:sp>
          <p:nvSpPr>
            <p:cNvPr id="35" name="Rectangle 34">
              <a:extLst>
                <a:ext uri="{FF2B5EF4-FFF2-40B4-BE49-F238E27FC236}">
                  <a16:creationId xmlns:a16="http://schemas.microsoft.com/office/drawing/2014/main" id="{57ECB226-A0A1-C74A-B592-6FA828300CD1}"/>
                </a:ext>
              </a:extLst>
            </p:cNvPr>
            <p:cNvSpPr/>
            <p:nvPr/>
          </p:nvSpPr>
          <p:spPr>
            <a:xfrm>
              <a:off x="11509270" y="22069432"/>
              <a:ext cx="9389791" cy="1477328"/>
            </a:xfrm>
            <a:prstGeom prst="rect">
              <a:avLst/>
            </a:prstGeom>
          </p:spPr>
          <p:txBody>
            <a:bodyPr wrap="square">
              <a:spAutoFit/>
            </a:bodyPr>
            <a:lstStyle/>
            <a:p>
              <a:pPr algn="just"/>
              <a:r>
                <a:rPr lang="en-AU" sz="1800" b="1" dirty="0"/>
                <a:t>Figure 3. </a:t>
              </a:r>
              <a:r>
                <a:rPr lang="en-AU" sz="1800" dirty="0"/>
                <a:t>NGS limit of detection evaluated by ES8 (left) and A673 (right) cell lines DNA titration into normal DNA. Libraries sequenced at mean read depth of 1,461 (ranging 1,085-1,958). ES8 TP53: c.404G&gt;T, p.C135F and A673 TP53:c.353_354insAC, p.A119fs*5 variants detection presented with a minimum of 2 unique molecular identifiers accepted for variant filter. NGS assay variant allele frequency (VAF) detection remains linear down to 2% (ES8) and 3% (A673).</a:t>
              </a:r>
            </a:p>
          </p:txBody>
        </p:sp>
        <p:graphicFrame>
          <p:nvGraphicFramePr>
            <p:cNvPr id="40" name="Chart 39">
              <a:extLst>
                <a:ext uri="{FF2B5EF4-FFF2-40B4-BE49-F238E27FC236}">
                  <a16:creationId xmlns:a16="http://schemas.microsoft.com/office/drawing/2014/main" id="{00000000-0008-0000-0200-000003000000}"/>
                </a:ext>
              </a:extLst>
            </p:cNvPr>
            <p:cNvGraphicFramePr>
              <a:graphicFrameLocks/>
            </p:cNvGraphicFramePr>
            <p:nvPr>
              <p:extLst>
                <p:ext uri="{D42A27DB-BD31-4B8C-83A1-F6EECF244321}">
                  <p14:modId xmlns:p14="http://schemas.microsoft.com/office/powerpoint/2010/main" val="3570421560"/>
                </p:ext>
              </p:extLst>
            </p:nvPr>
          </p:nvGraphicFramePr>
          <p:xfrm>
            <a:off x="16918648" y="18490596"/>
            <a:ext cx="2880000" cy="2880000"/>
          </p:xfrm>
          <a:graphic>
            <a:graphicData uri="http://schemas.openxmlformats.org/drawingml/2006/chart">
              <c:chart xmlns:c="http://schemas.openxmlformats.org/drawingml/2006/chart" xmlns:r="http://schemas.openxmlformats.org/officeDocument/2006/relationships" r:id="rId7"/>
            </a:graphicData>
          </a:graphic>
        </p:graphicFrame>
        <p:sp>
          <p:nvSpPr>
            <p:cNvPr id="41" name="TextBox 40"/>
            <p:cNvSpPr txBox="1"/>
            <p:nvPr/>
          </p:nvSpPr>
          <p:spPr>
            <a:xfrm>
              <a:off x="17364930" y="21366540"/>
              <a:ext cx="2319418" cy="369332"/>
            </a:xfrm>
            <a:prstGeom prst="rect">
              <a:avLst/>
            </a:prstGeom>
            <a:noFill/>
          </p:spPr>
          <p:txBody>
            <a:bodyPr vert="horz" wrap="square" rtlCol="0">
              <a:spAutoFit/>
            </a:bodyPr>
            <a:lstStyle/>
            <a:p>
              <a:pPr algn="ctr"/>
              <a:r>
                <a:rPr lang="en-US" sz="1800" dirty="0">
                  <a:solidFill>
                    <a:srgbClr val="33006F"/>
                  </a:solidFill>
                  <a:latin typeface="Uni Sans Book" charset="0"/>
                  <a:ea typeface="Uni Sans Book" charset="0"/>
                  <a:cs typeface="Uni Sans Book" charset="0"/>
                </a:rPr>
                <a:t>NGS %VAF</a:t>
              </a:r>
            </a:p>
          </p:txBody>
        </p:sp>
        <p:sp>
          <p:nvSpPr>
            <p:cNvPr id="42" name="TextBox 41"/>
            <p:cNvSpPr txBox="1"/>
            <p:nvPr/>
          </p:nvSpPr>
          <p:spPr>
            <a:xfrm rot="10800000">
              <a:off x="16581135" y="18490596"/>
              <a:ext cx="461665" cy="2783952"/>
            </a:xfrm>
            <a:prstGeom prst="rect">
              <a:avLst/>
            </a:prstGeom>
            <a:noFill/>
          </p:spPr>
          <p:txBody>
            <a:bodyPr vert="vert" wrap="square" rtlCol="0">
              <a:spAutoFit/>
            </a:bodyPr>
            <a:lstStyle/>
            <a:p>
              <a:pPr algn="ctr"/>
              <a:r>
                <a:rPr lang="en-US" sz="1800" dirty="0">
                  <a:solidFill>
                    <a:srgbClr val="33006F"/>
                  </a:solidFill>
                  <a:latin typeface="Uni Sans Book" charset="0"/>
                  <a:ea typeface="Uni Sans Book" charset="0"/>
                  <a:cs typeface="Uni Sans Book" charset="0"/>
                </a:rPr>
                <a:t>Theoretical %VAF</a:t>
              </a:r>
            </a:p>
          </p:txBody>
        </p:sp>
        <p:grpSp>
          <p:nvGrpSpPr>
            <p:cNvPr id="46" name="Group 45"/>
            <p:cNvGrpSpPr/>
            <p:nvPr/>
          </p:nvGrpSpPr>
          <p:grpSpPr>
            <a:xfrm>
              <a:off x="12910688" y="19646441"/>
              <a:ext cx="1926000" cy="1356037"/>
              <a:chOff x="2121388" y="26648569"/>
              <a:chExt cx="1926000" cy="1356037"/>
            </a:xfrm>
          </p:grpSpPr>
          <p:sp>
            <p:nvSpPr>
              <p:cNvPr id="43" name="Rectangle 42"/>
              <p:cNvSpPr/>
              <p:nvPr/>
            </p:nvSpPr>
            <p:spPr>
              <a:xfrm>
                <a:off x="2121388" y="26648569"/>
                <a:ext cx="1924753" cy="1356037"/>
              </a:xfrm>
              <a:prstGeom prst="rect">
                <a:avLst/>
              </a:prstGeom>
              <a:solidFill>
                <a:srgbClr val="E8D3A2">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45" name="Straight Connector 44"/>
              <p:cNvCxnSpPr/>
              <p:nvPr/>
            </p:nvCxnSpPr>
            <p:spPr>
              <a:xfrm flipV="1">
                <a:off x="2121388" y="26648569"/>
                <a:ext cx="1926000" cy="0"/>
              </a:xfrm>
              <a:prstGeom prst="line">
                <a:avLst/>
              </a:prstGeom>
              <a:ln>
                <a:solidFill>
                  <a:srgbClr val="E8D3A2"/>
                </a:solidFill>
                <a:prstDash val="lgDash"/>
              </a:ln>
            </p:spPr>
            <p:style>
              <a:lnRef idx="1">
                <a:schemeClr val="accent1"/>
              </a:lnRef>
              <a:fillRef idx="0">
                <a:schemeClr val="accent1"/>
              </a:fillRef>
              <a:effectRef idx="0">
                <a:schemeClr val="accent1"/>
              </a:effectRef>
              <a:fontRef idx="minor">
                <a:schemeClr val="tx1"/>
              </a:fontRef>
            </p:style>
          </p:cxnSp>
        </p:grpSp>
        <p:sp>
          <p:nvSpPr>
            <p:cNvPr id="48" name="Rectangle 47"/>
            <p:cNvSpPr/>
            <p:nvPr/>
          </p:nvSpPr>
          <p:spPr>
            <a:xfrm>
              <a:off x="17533784" y="19532269"/>
              <a:ext cx="1924753" cy="1470210"/>
            </a:xfrm>
            <a:prstGeom prst="rect">
              <a:avLst/>
            </a:prstGeom>
            <a:solidFill>
              <a:srgbClr val="E8D3A2">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49" name="Straight Connector 48"/>
            <p:cNvCxnSpPr/>
            <p:nvPr/>
          </p:nvCxnSpPr>
          <p:spPr>
            <a:xfrm>
              <a:off x="17533784" y="19532269"/>
              <a:ext cx="1926000" cy="0"/>
            </a:xfrm>
            <a:prstGeom prst="line">
              <a:avLst/>
            </a:prstGeom>
            <a:ln>
              <a:solidFill>
                <a:srgbClr val="E8D3A2"/>
              </a:solidFill>
              <a:prstDash val="lgDash"/>
            </a:ln>
          </p:spPr>
          <p:style>
            <a:lnRef idx="1">
              <a:schemeClr val="accent1"/>
            </a:lnRef>
            <a:fillRef idx="0">
              <a:schemeClr val="accent1"/>
            </a:fillRef>
            <a:effectRef idx="0">
              <a:schemeClr val="accent1"/>
            </a:effectRef>
            <a:fontRef idx="minor">
              <a:schemeClr val="tx1"/>
            </a:fontRef>
          </p:style>
        </p:cxnSp>
        <p:grpSp>
          <p:nvGrpSpPr>
            <p:cNvPr id="73" name="Group 72"/>
            <p:cNvGrpSpPr/>
            <p:nvPr/>
          </p:nvGrpSpPr>
          <p:grpSpPr>
            <a:xfrm>
              <a:off x="12379975" y="18501778"/>
              <a:ext cx="476249" cy="2636024"/>
              <a:chOff x="1590675" y="25341854"/>
              <a:chExt cx="476249" cy="2636024"/>
            </a:xfrm>
          </p:grpSpPr>
          <p:sp>
            <p:nvSpPr>
              <p:cNvPr id="50" name="TextBox 49"/>
              <p:cNvSpPr txBox="1"/>
              <p:nvPr/>
            </p:nvSpPr>
            <p:spPr>
              <a:xfrm>
                <a:off x="1803574" y="27700879"/>
                <a:ext cx="20624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a:t>
                </a:r>
              </a:p>
            </p:txBody>
          </p:sp>
          <p:sp>
            <p:nvSpPr>
              <p:cNvPr id="51" name="TextBox 50"/>
              <p:cNvSpPr txBox="1"/>
              <p:nvPr/>
            </p:nvSpPr>
            <p:spPr>
              <a:xfrm>
                <a:off x="1651173" y="27113504"/>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0.1</a:t>
                </a:r>
              </a:p>
            </p:txBody>
          </p:sp>
          <p:sp>
            <p:nvSpPr>
              <p:cNvPr id="52" name="TextBox 51"/>
              <p:cNvSpPr txBox="1"/>
              <p:nvPr/>
            </p:nvSpPr>
            <p:spPr>
              <a:xfrm>
                <a:off x="1666094" y="26522954"/>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a:t>
                </a:r>
              </a:p>
            </p:txBody>
          </p:sp>
          <p:sp>
            <p:nvSpPr>
              <p:cNvPr id="53" name="TextBox 52"/>
              <p:cNvSpPr txBox="1"/>
              <p:nvPr/>
            </p:nvSpPr>
            <p:spPr>
              <a:xfrm>
                <a:off x="1667047" y="25932404"/>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10</a:t>
                </a:r>
              </a:p>
            </p:txBody>
          </p:sp>
          <p:sp>
            <p:nvSpPr>
              <p:cNvPr id="54" name="TextBox 53"/>
              <p:cNvSpPr txBox="1"/>
              <p:nvPr/>
            </p:nvSpPr>
            <p:spPr>
              <a:xfrm>
                <a:off x="1590675" y="25341854"/>
                <a:ext cx="47216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100</a:t>
                </a:r>
              </a:p>
            </p:txBody>
          </p:sp>
        </p:grpSp>
        <p:grpSp>
          <p:nvGrpSpPr>
            <p:cNvPr id="72" name="Group 71"/>
            <p:cNvGrpSpPr/>
            <p:nvPr/>
          </p:nvGrpSpPr>
          <p:grpSpPr>
            <a:xfrm>
              <a:off x="17004839" y="18499874"/>
              <a:ext cx="476249" cy="2636024"/>
              <a:chOff x="6215539" y="25339950"/>
              <a:chExt cx="476249" cy="2636024"/>
            </a:xfrm>
          </p:grpSpPr>
          <p:sp>
            <p:nvSpPr>
              <p:cNvPr id="55" name="TextBox 54"/>
              <p:cNvSpPr txBox="1"/>
              <p:nvPr/>
            </p:nvSpPr>
            <p:spPr>
              <a:xfrm>
                <a:off x="6428438" y="27698975"/>
                <a:ext cx="20624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a:t>
                </a:r>
              </a:p>
            </p:txBody>
          </p:sp>
          <p:sp>
            <p:nvSpPr>
              <p:cNvPr id="56" name="TextBox 55"/>
              <p:cNvSpPr txBox="1"/>
              <p:nvPr/>
            </p:nvSpPr>
            <p:spPr>
              <a:xfrm>
                <a:off x="6276037" y="27111600"/>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0.1</a:t>
                </a:r>
              </a:p>
            </p:txBody>
          </p:sp>
          <p:sp>
            <p:nvSpPr>
              <p:cNvPr id="57" name="TextBox 56"/>
              <p:cNvSpPr txBox="1"/>
              <p:nvPr/>
            </p:nvSpPr>
            <p:spPr>
              <a:xfrm>
                <a:off x="6290958" y="26521050"/>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a:t>
                </a:r>
              </a:p>
            </p:txBody>
          </p:sp>
          <p:sp>
            <p:nvSpPr>
              <p:cNvPr id="58" name="TextBox 57"/>
              <p:cNvSpPr txBox="1"/>
              <p:nvPr/>
            </p:nvSpPr>
            <p:spPr>
              <a:xfrm>
                <a:off x="6291911" y="25930500"/>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10</a:t>
                </a:r>
              </a:p>
            </p:txBody>
          </p:sp>
          <p:sp>
            <p:nvSpPr>
              <p:cNvPr id="59" name="TextBox 58"/>
              <p:cNvSpPr txBox="1"/>
              <p:nvPr/>
            </p:nvSpPr>
            <p:spPr>
              <a:xfrm>
                <a:off x="6215539" y="25339950"/>
                <a:ext cx="47216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100</a:t>
                </a:r>
              </a:p>
            </p:txBody>
          </p:sp>
        </p:grpSp>
        <p:grpSp>
          <p:nvGrpSpPr>
            <p:cNvPr id="71" name="Group 70"/>
            <p:cNvGrpSpPr/>
            <p:nvPr/>
          </p:nvGrpSpPr>
          <p:grpSpPr>
            <a:xfrm>
              <a:off x="12775215" y="21058880"/>
              <a:ext cx="2299304" cy="276999"/>
              <a:chOff x="1985915" y="27898956"/>
              <a:chExt cx="2299304" cy="276999"/>
            </a:xfrm>
          </p:grpSpPr>
          <p:sp>
            <p:nvSpPr>
              <p:cNvPr id="60" name="TextBox 59"/>
              <p:cNvSpPr txBox="1"/>
              <p:nvPr/>
            </p:nvSpPr>
            <p:spPr>
              <a:xfrm>
                <a:off x="1985915" y="27898956"/>
                <a:ext cx="20624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a:t>
                </a:r>
              </a:p>
            </p:txBody>
          </p:sp>
          <p:sp>
            <p:nvSpPr>
              <p:cNvPr id="61" name="TextBox 60"/>
              <p:cNvSpPr txBox="1"/>
              <p:nvPr/>
            </p:nvSpPr>
            <p:spPr>
              <a:xfrm>
                <a:off x="2388791" y="27898956"/>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0.1</a:t>
                </a:r>
              </a:p>
            </p:txBody>
          </p:sp>
          <p:sp>
            <p:nvSpPr>
              <p:cNvPr id="62" name="TextBox 61"/>
              <p:cNvSpPr txBox="1"/>
              <p:nvPr/>
            </p:nvSpPr>
            <p:spPr>
              <a:xfrm>
                <a:off x="2879651" y="27898956"/>
                <a:ext cx="399877"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a:t>
                </a:r>
              </a:p>
            </p:txBody>
          </p:sp>
          <p:sp>
            <p:nvSpPr>
              <p:cNvPr id="63" name="TextBox 62"/>
              <p:cNvSpPr txBox="1"/>
              <p:nvPr/>
            </p:nvSpPr>
            <p:spPr>
              <a:xfrm>
                <a:off x="3366714" y="27898956"/>
                <a:ext cx="399877"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10</a:t>
                </a:r>
              </a:p>
            </p:txBody>
          </p:sp>
          <p:sp>
            <p:nvSpPr>
              <p:cNvPr id="64" name="TextBox 63"/>
              <p:cNvSpPr txBox="1"/>
              <p:nvPr/>
            </p:nvSpPr>
            <p:spPr>
              <a:xfrm>
                <a:off x="3813051" y="27898956"/>
                <a:ext cx="472168"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100</a:t>
                </a:r>
              </a:p>
            </p:txBody>
          </p:sp>
        </p:grpSp>
        <p:grpSp>
          <p:nvGrpSpPr>
            <p:cNvPr id="70" name="Group 69"/>
            <p:cNvGrpSpPr/>
            <p:nvPr/>
          </p:nvGrpSpPr>
          <p:grpSpPr>
            <a:xfrm>
              <a:off x="17402459" y="21058880"/>
              <a:ext cx="2299304" cy="276999"/>
              <a:chOff x="6613159" y="27896573"/>
              <a:chExt cx="2299304" cy="276999"/>
            </a:xfrm>
          </p:grpSpPr>
          <p:sp>
            <p:nvSpPr>
              <p:cNvPr id="65" name="TextBox 64"/>
              <p:cNvSpPr txBox="1"/>
              <p:nvPr/>
            </p:nvSpPr>
            <p:spPr>
              <a:xfrm>
                <a:off x="6613159" y="27896573"/>
                <a:ext cx="206248"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a:t>
                </a:r>
              </a:p>
            </p:txBody>
          </p:sp>
          <p:sp>
            <p:nvSpPr>
              <p:cNvPr id="66" name="TextBox 65"/>
              <p:cNvSpPr txBox="1"/>
              <p:nvPr/>
            </p:nvSpPr>
            <p:spPr>
              <a:xfrm>
                <a:off x="7016035" y="27896573"/>
                <a:ext cx="399877" cy="276999"/>
              </a:xfrm>
              <a:prstGeom prst="rect">
                <a:avLst/>
              </a:prstGeom>
              <a:solidFill>
                <a:schemeClr val="bg1"/>
              </a:solidFill>
            </p:spPr>
            <p:txBody>
              <a:bodyPr wrap="square" rtlCol="0">
                <a:spAutoFit/>
              </a:bodyPr>
              <a:lstStyle/>
              <a:p>
                <a:pPr algn="r"/>
                <a:r>
                  <a:rPr lang="en-AU" sz="1200" dirty="0">
                    <a:solidFill>
                      <a:schemeClr val="tx1">
                        <a:lumMod val="65000"/>
                        <a:lumOff val="35000"/>
                      </a:schemeClr>
                    </a:solidFill>
                  </a:rPr>
                  <a:t>0.1</a:t>
                </a:r>
              </a:p>
            </p:txBody>
          </p:sp>
          <p:sp>
            <p:nvSpPr>
              <p:cNvPr id="67" name="TextBox 66"/>
              <p:cNvSpPr txBox="1"/>
              <p:nvPr/>
            </p:nvSpPr>
            <p:spPr>
              <a:xfrm>
                <a:off x="7506895" y="27896573"/>
                <a:ext cx="399877"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a:t>
                </a:r>
              </a:p>
            </p:txBody>
          </p:sp>
          <p:sp>
            <p:nvSpPr>
              <p:cNvPr id="68" name="TextBox 67"/>
              <p:cNvSpPr txBox="1"/>
              <p:nvPr/>
            </p:nvSpPr>
            <p:spPr>
              <a:xfrm>
                <a:off x="7993958" y="27896573"/>
                <a:ext cx="399877"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10</a:t>
                </a:r>
              </a:p>
            </p:txBody>
          </p:sp>
          <p:sp>
            <p:nvSpPr>
              <p:cNvPr id="69" name="TextBox 68"/>
              <p:cNvSpPr txBox="1"/>
              <p:nvPr/>
            </p:nvSpPr>
            <p:spPr>
              <a:xfrm>
                <a:off x="8440295" y="27896573"/>
                <a:ext cx="472168" cy="276999"/>
              </a:xfrm>
              <a:prstGeom prst="rect">
                <a:avLst/>
              </a:prstGeom>
              <a:solidFill>
                <a:schemeClr val="bg1"/>
              </a:solidFill>
            </p:spPr>
            <p:txBody>
              <a:bodyPr wrap="square" rtlCol="0">
                <a:spAutoFit/>
              </a:bodyPr>
              <a:lstStyle/>
              <a:p>
                <a:pPr algn="ctr"/>
                <a:r>
                  <a:rPr lang="en-AU" sz="1200" dirty="0">
                    <a:solidFill>
                      <a:schemeClr val="tx1">
                        <a:lumMod val="65000"/>
                        <a:lumOff val="35000"/>
                      </a:schemeClr>
                    </a:solidFill>
                  </a:rPr>
                  <a:t>100</a:t>
                </a:r>
              </a:p>
            </p:txBody>
          </p:sp>
        </p:grpSp>
        <p:sp>
          <p:nvSpPr>
            <p:cNvPr id="76" name="TextBox 75"/>
            <p:cNvSpPr txBox="1"/>
            <p:nvPr/>
          </p:nvSpPr>
          <p:spPr>
            <a:xfrm>
              <a:off x="17046083" y="19395633"/>
              <a:ext cx="438323" cy="276999"/>
            </a:xfrm>
            <a:prstGeom prst="rect">
              <a:avLst/>
            </a:prstGeom>
            <a:noFill/>
          </p:spPr>
          <p:txBody>
            <a:bodyPr wrap="square" rtlCol="0">
              <a:spAutoFit/>
            </a:bodyPr>
            <a:lstStyle/>
            <a:p>
              <a:pPr algn="r"/>
              <a:r>
                <a:rPr lang="en-AU" sz="1200" dirty="0">
                  <a:solidFill>
                    <a:srgbClr val="D3AA4D"/>
                  </a:solidFill>
                </a:rPr>
                <a:t>3</a:t>
              </a:r>
            </a:p>
          </p:txBody>
        </p:sp>
        <p:sp>
          <p:nvSpPr>
            <p:cNvPr id="77" name="TextBox 76"/>
            <p:cNvSpPr txBox="1"/>
            <p:nvPr/>
          </p:nvSpPr>
          <p:spPr>
            <a:xfrm>
              <a:off x="12417901" y="19508415"/>
              <a:ext cx="438323" cy="276999"/>
            </a:xfrm>
            <a:prstGeom prst="rect">
              <a:avLst/>
            </a:prstGeom>
            <a:noFill/>
          </p:spPr>
          <p:txBody>
            <a:bodyPr wrap="square" rtlCol="0">
              <a:spAutoFit/>
            </a:bodyPr>
            <a:lstStyle/>
            <a:p>
              <a:pPr algn="r"/>
              <a:r>
                <a:rPr lang="en-AU" sz="1200" dirty="0">
                  <a:solidFill>
                    <a:srgbClr val="D3AA4D"/>
                  </a:solidFill>
                </a:rPr>
                <a:t>2</a:t>
              </a:r>
            </a:p>
          </p:txBody>
        </p:sp>
      </p:grpSp>
      <p:graphicFrame>
        <p:nvGraphicFramePr>
          <p:cNvPr id="78" name="Table 77"/>
          <p:cNvGraphicFramePr>
            <a:graphicFrameLocks noGrp="1"/>
          </p:cNvGraphicFramePr>
          <p:nvPr>
            <p:extLst>
              <p:ext uri="{D42A27DB-BD31-4B8C-83A1-F6EECF244321}">
                <p14:modId xmlns:p14="http://schemas.microsoft.com/office/powerpoint/2010/main" val="493113335"/>
              </p:ext>
            </p:extLst>
          </p:nvPr>
        </p:nvGraphicFramePr>
        <p:xfrm>
          <a:off x="11314238" y="24337991"/>
          <a:ext cx="9090579" cy="2335530"/>
        </p:xfrm>
        <a:graphic>
          <a:graphicData uri="http://schemas.openxmlformats.org/drawingml/2006/table">
            <a:tbl>
              <a:tblPr>
                <a:tableStyleId>{7E9639D4-E3E2-4D34-9284-5A2195B3D0D7}</a:tableStyleId>
              </a:tblPr>
              <a:tblGrid>
                <a:gridCol w="533464">
                  <a:extLst>
                    <a:ext uri="{9D8B030D-6E8A-4147-A177-3AD203B41FA5}">
                      <a16:colId xmlns:a16="http://schemas.microsoft.com/office/drawing/2014/main" val="3737607032"/>
                    </a:ext>
                  </a:extLst>
                </a:gridCol>
                <a:gridCol w="978726">
                  <a:extLst>
                    <a:ext uri="{9D8B030D-6E8A-4147-A177-3AD203B41FA5}">
                      <a16:colId xmlns:a16="http://schemas.microsoft.com/office/drawing/2014/main" val="20000"/>
                    </a:ext>
                  </a:extLst>
                </a:gridCol>
                <a:gridCol w="413801">
                  <a:extLst>
                    <a:ext uri="{9D8B030D-6E8A-4147-A177-3AD203B41FA5}">
                      <a16:colId xmlns:a16="http://schemas.microsoft.com/office/drawing/2014/main" val="20001"/>
                    </a:ext>
                  </a:extLst>
                </a:gridCol>
                <a:gridCol w="413801">
                  <a:extLst>
                    <a:ext uri="{9D8B030D-6E8A-4147-A177-3AD203B41FA5}">
                      <a16:colId xmlns:a16="http://schemas.microsoft.com/office/drawing/2014/main" val="20002"/>
                    </a:ext>
                  </a:extLst>
                </a:gridCol>
                <a:gridCol w="413801">
                  <a:extLst>
                    <a:ext uri="{9D8B030D-6E8A-4147-A177-3AD203B41FA5}">
                      <a16:colId xmlns:a16="http://schemas.microsoft.com/office/drawing/2014/main" val="20003"/>
                    </a:ext>
                  </a:extLst>
                </a:gridCol>
                <a:gridCol w="413801">
                  <a:extLst>
                    <a:ext uri="{9D8B030D-6E8A-4147-A177-3AD203B41FA5}">
                      <a16:colId xmlns:a16="http://schemas.microsoft.com/office/drawing/2014/main" val="20004"/>
                    </a:ext>
                  </a:extLst>
                </a:gridCol>
                <a:gridCol w="652462">
                  <a:extLst>
                    <a:ext uri="{9D8B030D-6E8A-4147-A177-3AD203B41FA5}">
                      <a16:colId xmlns:a16="http://schemas.microsoft.com/office/drawing/2014/main" val="20005"/>
                    </a:ext>
                  </a:extLst>
                </a:gridCol>
                <a:gridCol w="413801">
                  <a:extLst>
                    <a:ext uri="{9D8B030D-6E8A-4147-A177-3AD203B41FA5}">
                      <a16:colId xmlns:a16="http://schemas.microsoft.com/office/drawing/2014/main" val="20006"/>
                    </a:ext>
                  </a:extLst>
                </a:gridCol>
                <a:gridCol w="413801">
                  <a:extLst>
                    <a:ext uri="{9D8B030D-6E8A-4147-A177-3AD203B41FA5}">
                      <a16:colId xmlns:a16="http://schemas.microsoft.com/office/drawing/2014/main" val="20007"/>
                    </a:ext>
                  </a:extLst>
                </a:gridCol>
                <a:gridCol w="413801">
                  <a:extLst>
                    <a:ext uri="{9D8B030D-6E8A-4147-A177-3AD203B41FA5}">
                      <a16:colId xmlns:a16="http://schemas.microsoft.com/office/drawing/2014/main" val="20008"/>
                    </a:ext>
                  </a:extLst>
                </a:gridCol>
                <a:gridCol w="413801">
                  <a:extLst>
                    <a:ext uri="{9D8B030D-6E8A-4147-A177-3AD203B41FA5}">
                      <a16:colId xmlns:a16="http://schemas.microsoft.com/office/drawing/2014/main" val="20009"/>
                    </a:ext>
                  </a:extLst>
                </a:gridCol>
                <a:gridCol w="413801">
                  <a:extLst>
                    <a:ext uri="{9D8B030D-6E8A-4147-A177-3AD203B41FA5}">
                      <a16:colId xmlns:a16="http://schemas.microsoft.com/office/drawing/2014/main" val="20010"/>
                    </a:ext>
                  </a:extLst>
                </a:gridCol>
                <a:gridCol w="413801">
                  <a:extLst>
                    <a:ext uri="{9D8B030D-6E8A-4147-A177-3AD203B41FA5}">
                      <a16:colId xmlns:a16="http://schemas.microsoft.com/office/drawing/2014/main" val="20011"/>
                    </a:ext>
                  </a:extLst>
                </a:gridCol>
                <a:gridCol w="413801">
                  <a:extLst>
                    <a:ext uri="{9D8B030D-6E8A-4147-A177-3AD203B41FA5}">
                      <a16:colId xmlns:a16="http://schemas.microsoft.com/office/drawing/2014/main" val="20012"/>
                    </a:ext>
                  </a:extLst>
                </a:gridCol>
                <a:gridCol w="558263">
                  <a:extLst>
                    <a:ext uri="{9D8B030D-6E8A-4147-A177-3AD203B41FA5}">
                      <a16:colId xmlns:a16="http://schemas.microsoft.com/office/drawing/2014/main" val="20013"/>
                    </a:ext>
                  </a:extLst>
                </a:gridCol>
                <a:gridCol w="574450">
                  <a:extLst>
                    <a:ext uri="{9D8B030D-6E8A-4147-A177-3AD203B41FA5}">
                      <a16:colId xmlns:a16="http://schemas.microsoft.com/office/drawing/2014/main" val="20014"/>
                    </a:ext>
                  </a:extLst>
                </a:gridCol>
                <a:gridCol w="413801">
                  <a:extLst>
                    <a:ext uri="{9D8B030D-6E8A-4147-A177-3AD203B41FA5}">
                      <a16:colId xmlns:a16="http://schemas.microsoft.com/office/drawing/2014/main" val="20015"/>
                    </a:ext>
                  </a:extLst>
                </a:gridCol>
                <a:gridCol w="413801">
                  <a:extLst>
                    <a:ext uri="{9D8B030D-6E8A-4147-A177-3AD203B41FA5}">
                      <a16:colId xmlns:a16="http://schemas.microsoft.com/office/drawing/2014/main" val="20016"/>
                    </a:ext>
                  </a:extLst>
                </a:gridCol>
                <a:gridCol w="413801">
                  <a:extLst>
                    <a:ext uri="{9D8B030D-6E8A-4147-A177-3AD203B41FA5}">
                      <a16:colId xmlns:a16="http://schemas.microsoft.com/office/drawing/2014/main" val="20017"/>
                    </a:ext>
                  </a:extLst>
                </a:gridCol>
              </a:tblGrid>
              <a:tr h="190500">
                <a:tc rowSpan="2" gridSpan="2">
                  <a:txBody>
                    <a:bodyPr/>
                    <a:lstStyle/>
                    <a:p>
                      <a:pPr algn="ctr" fontAlgn="ctr"/>
                      <a:r>
                        <a:rPr lang="en-AU" sz="1200" u="none" strike="noStrike" dirty="0">
                          <a:effectLst/>
                        </a:rPr>
                        <a:t>Event leading to sample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pPr algn="ctr" fontAlgn="ctr"/>
                      <a:r>
                        <a:rPr lang="en-AU" sz="1200" u="none" strike="noStrike" dirty="0">
                          <a:effectLst/>
                        </a:rPr>
                        <a:t>Event leading to sample </a:t>
                      </a:r>
                    </a:p>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8">
                  <a:txBody>
                    <a:bodyPr/>
                    <a:lstStyle/>
                    <a:p>
                      <a:pPr algn="ctr" fontAlgn="ctr"/>
                      <a:r>
                        <a:rPr lang="en-AU" sz="1200" u="none" strike="noStrike" dirty="0">
                          <a:effectLst/>
                        </a:rPr>
                        <a:t>Initial presentation (Dx)</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200" u="none" strike="noStrike" dirty="0">
                          <a:effectLst/>
                        </a:rPr>
                        <a:t>Post NACT</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hMerge="1">
                  <a:txBody>
                    <a:bodyPr/>
                    <a:lstStyle/>
                    <a:p>
                      <a:endParaRPr lang="en-AU"/>
                    </a:p>
                  </a:txBody>
                  <a:tcPr/>
                </a:tc>
                <a:tc gridSpan="2">
                  <a:txBody>
                    <a:bodyPr/>
                    <a:lstStyle/>
                    <a:p>
                      <a:pPr algn="ctr" fontAlgn="ctr"/>
                      <a:r>
                        <a:rPr lang="en-AU" sz="1200" u="none" strike="noStrike" dirty="0">
                          <a:effectLst/>
                        </a:rPr>
                        <a:t>Post-op (primary)</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gridSpan="3">
                  <a:txBody>
                    <a:bodyPr/>
                    <a:lstStyle/>
                    <a:p>
                      <a:pPr algn="ctr" fontAlgn="ctr"/>
                      <a:r>
                        <a:rPr lang="en-AU" sz="1200" u="none" strike="noStrike" dirty="0">
                          <a:effectLst/>
                        </a:rPr>
                        <a:t>Rec</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200025">
                <a:tc gridSpan="2" vMerge="1">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vMerge="1">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ctr"/>
                      <a:r>
                        <a:rPr lang="en-AU" sz="1200" u="none" strike="noStrike" dirty="0" err="1">
                          <a:effectLst/>
                        </a:rPr>
                        <a:t>Loc</a:t>
                      </a:r>
                      <a:r>
                        <a:rPr lang="en-AU" sz="1200" u="none" strike="noStrike" dirty="0">
                          <a:effectLst/>
                        </a:rPr>
                        <a:t> (n=5)</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3">
                  <a:txBody>
                    <a:bodyPr/>
                    <a:lstStyle/>
                    <a:p>
                      <a:pPr algn="ctr" fontAlgn="ctr"/>
                      <a:r>
                        <a:rPr lang="en-AU" sz="1200" u="none" strike="noStrike" dirty="0">
                          <a:effectLst/>
                        </a:rPr>
                        <a:t>Met (n=3)</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gridSpan="3">
                  <a:txBody>
                    <a:bodyPr/>
                    <a:lstStyle/>
                    <a:p>
                      <a:pPr algn="ctr" fontAlgn="ctr"/>
                      <a:r>
                        <a:rPr lang="en-AU" sz="1200" u="none" strike="noStrike" dirty="0">
                          <a:effectLst/>
                        </a:rPr>
                        <a:t>Met (n=3)</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a:txBody>
                    <a:bodyPr/>
                    <a:lstStyle/>
                    <a:p>
                      <a:pPr algn="ctr" fontAlgn="ctr"/>
                      <a:r>
                        <a:rPr lang="en-AU" sz="1200" u="none" strike="noStrike" dirty="0" err="1">
                          <a:effectLst/>
                        </a:rPr>
                        <a:t>Loc</a:t>
                      </a:r>
                      <a:r>
                        <a:rPr lang="en-AU" sz="1200" u="none" strike="noStrike" dirty="0">
                          <a:effectLst/>
                        </a:rPr>
                        <a:t> (n=1)</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en-AU" sz="1200" u="none" strike="noStrike" dirty="0">
                          <a:effectLst/>
                        </a:rPr>
                        <a:t>Met (n=2)</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tc>
                  <a:txBody>
                    <a:bodyPr/>
                    <a:lstStyle/>
                    <a:p>
                      <a:pPr algn="ctr" fontAlgn="ctr"/>
                      <a:r>
                        <a:rPr lang="en-AU" sz="1200" u="none" strike="noStrike" dirty="0" err="1">
                          <a:effectLst/>
                        </a:rPr>
                        <a:t>Loc</a:t>
                      </a:r>
                      <a:r>
                        <a:rPr lang="en-AU" sz="1200" u="none" strike="noStrike" dirty="0">
                          <a:effectLst/>
                        </a:rPr>
                        <a:t> (n=1)</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ctr"/>
                      <a:r>
                        <a:rPr lang="en-AU" sz="1200" u="none" strike="noStrike" dirty="0">
                          <a:effectLst/>
                        </a:rPr>
                        <a:t>unknown (n=2)</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a:p>
                  </a:txBody>
                  <a:tcPr/>
                </a:tc>
                <a:extLst>
                  <a:ext uri="{0D108BD9-81ED-4DB2-BD59-A6C34878D82A}">
                    <a16:rowId xmlns:a16="http://schemas.microsoft.com/office/drawing/2014/main" val="10001"/>
                  </a:ext>
                </a:extLst>
              </a:tr>
              <a:tr h="200025">
                <a:tc gridSpan="2">
                  <a:txBody>
                    <a:bodyPr/>
                    <a:lstStyle/>
                    <a:p>
                      <a:pPr algn="l" fontAlgn="ctr"/>
                      <a:r>
                        <a:rPr lang="en-AU" sz="1200" b="0" i="0" u="none" strike="noStrike" dirty="0">
                          <a:solidFill>
                            <a:schemeClr val="tx1"/>
                          </a:solidFill>
                          <a:effectLst/>
                          <a:latin typeface="Calibri" panose="020F0502020204030204" pitchFamily="34" charset="0"/>
                        </a:rPr>
                        <a:t>Patient ID</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AU" sz="1200" b="0" i="0" u="none" strike="noStrike" dirty="0">
                          <a:solidFill>
                            <a:schemeClr val="tx1"/>
                          </a:solidFill>
                          <a:effectLst/>
                          <a:latin typeface="Calibri" panose="020F0502020204030204" pitchFamily="34" charset="0"/>
                        </a:rPr>
                        <a:t>Patient ID</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P10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AU" sz="1200" b="0" i="0" u="none" strike="noStrike" dirty="0">
                          <a:solidFill>
                            <a:schemeClr val="tx1"/>
                          </a:solidFill>
                          <a:effectLst/>
                          <a:latin typeface="Calibri" panose="020F0502020204030204" pitchFamily="34" charset="0"/>
                        </a:rPr>
                        <a:t>P7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P15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AU" sz="1200" b="0" i="0" u="none" strike="noStrike" dirty="0">
                          <a:solidFill>
                            <a:srgbClr val="000000"/>
                          </a:solidFill>
                          <a:effectLst/>
                          <a:latin typeface="Calibri" panose="020F0502020204030204" pitchFamily="34" charset="0"/>
                        </a:rPr>
                        <a:t>P11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rgbClr val="000000"/>
                          </a:solidFill>
                          <a:effectLst/>
                          <a:latin typeface="Calibri" panose="020F0502020204030204" pitchFamily="34" charset="0"/>
                        </a:rPr>
                        <a:t>P6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rgbClr val="000000"/>
                          </a:solidFill>
                          <a:effectLst/>
                          <a:latin typeface="Calibri" panose="020F0502020204030204" pitchFamily="34" charset="0"/>
                        </a:rPr>
                        <a:t>P9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AU" sz="1200" b="0" i="0" u="none" strike="noStrike">
                          <a:solidFill>
                            <a:srgbClr val="000000"/>
                          </a:solidFill>
                          <a:effectLst/>
                          <a:latin typeface="Calibri" panose="020F0502020204030204" pitchFamily="34" charset="0"/>
                        </a:rPr>
                        <a:t>P5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AU" sz="1200" b="0" i="0" u="none" strike="noStrike">
                          <a:solidFill>
                            <a:srgbClr val="000000"/>
                          </a:solidFill>
                          <a:effectLst/>
                          <a:latin typeface="Calibri" panose="020F0502020204030204" pitchFamily="34" charset="0"/>
                        </a:rPr>
                        <a:t>P14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a:solidFill>
                            <a:srgbClr val="000000"/>
                          </a:solidFill>
                          <a:effectLst/>
                          <a:latin typeface="Calibri" panose="020F0502020204030204" pitchFamily="34" charset="0"/>
                        </a:rPr>
                        <a:t>M039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AU" sz="1200" b="0" i="0" u="none" strike="noStrike" dirty="0">
                          <a:solidFill>
                            <a:srgbClr val="000000"/>
                          </a:solidFill>
                          <a:effectLst/>
                          <a:latin typeface="Calibri" panose="020F0502020204030204" pitchFamily="34" charset="0"/>
                        </a:rPr>
                        <a:t>P1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P16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P13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P12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M018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a:solidFill>
                            <a:srgbClr val="000000"/>
                          </a:solidFill>
                          <a:effectLst/>
                          <a:latin typeface="Calibri" panose="020F0502020204030204" pitchFamily="34" charset="0"/>
                        </a:rPr>
                        <a:t>P304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P203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AU" sz="1200" b="0" i="0" u="none" strike="noStrike" dirty="0">
                          <a:solidFill>
                            <a:srgbClr val="000000"/>
                          </a:solidFill>
                          <a:effectLst/>
                          <a:latin typeface="Calibri" panose="020F0502020204030204" pitchFamily="34" charset="0"/>
                        </a:rPr>
                        <a:t>P806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00025">
                <a:tc rowSpan="3">
                  <a:txBody>
                    <a:bodyPr/>
                    <a:lstStyle/>
                    <a:p>
                      <a:pPr algn="l" fontAlgn="ctr"/>
                      <a:r>
                        <a:rPr lang="en-AU" sz="1200" b="0" i="0" u="none" strike="noStrike" dirty="0" err="1">
                          <a:solidFill>
                            <a:schemeClr val="tx1"/>
                          </a:solidFill>
                          <a:effectLst/>
                          <a:latin typeface="Calibri" panose="020F0502020204030204" pitchFamily="34" charset="0"/>
                        </a:rPr>
                        <a:t>cfDNA</a:t>
                      </a: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AU" sz="1200" b="0" u="none" strike="noStrike" dirty="0">
                          <a:solidFill>
                            <a:schemeClr val="bg1"/>
                          </a:solidFill>
                          <a:effectLst/>
                        </a:rPr>
                        <a:t>  EWSR1 fusion</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3016F"/>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r h="190500">
                <a:tc vMerge="1">
                  <a:txBody>
                    <a:bodyPr/>
                    <a:lstStyle/>
                    <a:p>
                      <a:pPr algn="l"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l" fontAlgn="ctr"/>
                      <a:r>
                        <a:rPr lang="en-AU" sz="1200" b="0" u="none" strike="noStrike" dirty="0">
                          <a:solidFill>
                            <a:schemeClr val="bg1"/>
                          </a:solidFill>
                          <a:effectLst/>
                        </a:rPr>
                        <a:t>  STAG2</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D3AA4D"/>
                    </a:solidFill>
                  </a:tcPr>
                </a:tc>
                <a:tc>
                  <a:txBody>
                    <a:bodyPr/>
                    <a:lstStyle/>
                    <a:p>
                      <a:pPr algn="ctr" fontAlgn="ctr"/>
                      <a:endParaRPr lang="en-AU" sz="12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fontAlgn="ctr"/>
                      <a:r>
                        <a:rPr lang="en-AU" sz="1200" u="none" strike="noStrike" dirty="0">
                          <a:effectLst/>
                        </a:rPr>
                        <a:t>47%</a:t>
                      </a:r>
                      <a:endParaRPr lang="en-AU" sz="1200" b="0" i="0" u="none" strike="noStrike" dirty="0">
                        <a:solidFill>
                          <a:srgbClr val="FFFFFF"/>
                        </a:solidFill>
                        <a:effectLst/>
                        <a:latin typeface="Calibri" panose="020F0502020204030204" pitchFamily="34" charset="0"/>
                      </a:endParaRPr>
                    </a:p>
                  </a:txBody>
                  <a:tcPr marL="9525" marR="9525" marT="9525" marB="0" anchor="ctr">
                    <a:solidFill>
                      <a:srgbClr val="E8D3A2"/>
                    </a:solidFill>
                  </a:tcPr>
                </a:tc>
                <a:tc>
                  <a:txBody>
                    <a:bodyPr/>
                    <a:lstStyle/>
                    <a:p>
                      <a:pPr algn="ctr" fontAlgn="ctr"/>
                      <a:r>
                        <a:rPr lang="en-AU" sz="1200" u="none" strike="noStrike" dirty="0">
                          <a:effectLst/>
                        </a:rPr>
                        <a:t>5%</a:t>
                      </a:r>
                      <a:endParaRPr lang="en-AU" sz="1200" b="0" i="0" u="none" strike="noStrike" dirty="0">
                        <a:solidFill>
                          <a:srgbClr val="000000"/>
                        </a:solidFill>
                        <a:effectLst/>
                        <a:latin typeface="Calibri" panose="020F0502020204030204" pitchFamily="34" charset="0"/>
                      </a:endParaRPr>
                    </a:p>
                  </a:txBody>
                  <a:tcPr marL="9525" marR="9525" marT="9525" marB="0" anchor="ctr">
                    <a:solidFill>
                      <a:srgbClr val="E8D3A2"/>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fontAlgn="ctr"/>
                      <a:r>
                        <a:rPr lang="en-AU" sz="1200" u="none" strike="noStrike" dirty="0">
                          <a:effectLst/>
                        </a:rPr>
                        <a:t>57%</a:t>
                      </a:r>
                      <a:endParaRPr lang="en-AU" sz="1200" b="0" i="0" u="none" strike="noStrike" dirty="0">
                        <a:solidFill>
                          <a:srgbClr val="FFFFFF"/>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solidFill>
                      <a:srgbClr val="E8D3A2"/>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endParaRPr lang="en-AU" sz="1200" b="0" i="0" u="none" strike="noStrike">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fontAlgn="ctr"/>
                      <a:endParaRPr lang="en-AU" sz="12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en-AU" sz="1200" u="none" strike="noStrike" dirty="0">
                          <a:effectLst/>
                        </a:rPr>
                        <a:t>13%</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solidFill>
                      <a:srgbClr val="E8D3A2"/>
                    </a:solidFil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endParaRPr lang="en-AU" sz="1200" b="0" i="0" u="none" strike="noStrike">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fontAlgn="ctr"/>
                      <a:endParaRPr lang="en-AU" sz="12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200025">
                <a:tc vMerge="1">
                  <a:txBody>
                    <a:bodyPr/>
                    <a:lstStyle/>
                    <a:p>
                      <a:pPr algn="l"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l" fontAlgn="ctr"/>
                      <a:r>
                        <a:rPr lang="en-AU" sz="1200" b="0" u="none" strike="noStrike" dirty="0">
                          <a:solidFill>
                            <a:schemeClr val="bg1"/>
                          </a:solidFill>
                          <a:effectLst/>
                        </a:rPr>
                        <a:t>  TP53</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797979"/>
                    </a:solidFill>
                  </a:tcPr>
                </a:tc>
                <a:tc>
                  <a:txBody>
                    <a:bodyPr/>
                    <a:lstStyle/>
                    <a:p>
                      <a:pPr algn="ctr" fontAlgn="ctr"/>
                      <a:r>
                        <a:rPr lang="en-AU" sz="1200" u="none" strike="noStrike">
                          <a:effectLst/>
                        </a:rPr>
                        <a:t> </a:t>
                      </a:r>
                      <a:endParaRPr lang="en-AU" sz="12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47%</a:t>
                      </a:r>
                      <a:r>
                        <a:rPr lang="en-AU" sz="1200" u="none" strike="noStrike" baseline="0" dirty="0">
                          <a:effectLst/>
                        </a:rPr>
                        <a:t> + </a:t>
                      </a:r>
                      <a:r>
                        <a:rPr lang="en-AU" sz="1200" u="none" strike="noStrike" dirty="0">
                          <a:effectLst/>
                        </a:rPr>
                        <a:t>7%</a:t>
                      </a:r>
                      <a:endParaRPr lang="en-AU" sz="1200" b="0" i="0" u="none" strike="noStrike" dirty="0">
                        <a:solidFill>
                          <a:srgbClr val="FFFFFF"/>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B6B6B6"/>
                    </a:solidFill>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a:effectLst/>
                        </a:rPr>
                        <a:t> </a:t>
                      </a:r>
                      <a:endParaRPr lang="en-AU" sz="12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11%</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B6B6B6"/>
                    </a:solidFill>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AU" sz="1200" b="1" u="none" strike="noStrike" dirty="0">
                          <a:effectLst/>
                        </a:rPr>
                        <a:t>50%</a:t>
                      </a: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B6B6B6"/>
                    </a:solidFill>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r>
                        <a:rPr lang="en-AU" sz="1200" u="none" strike="noStrike" dirty="0">
                          <a:effectLst/>
                        </a:rPr>
                        <a:t> </a:t>
                      </a:r>
                      <a:endParaRPr lang="en-AU" sz="1200" b="0"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00025">
                <a:tc rowSpan="4">
                  <a:txBody>
                    <a:bodyPr/>
                    <a:lstStyle/>
                    <a:p>
                      <a:pPr algn="l" fontAlgn="ctr"/>
                      <a:r>
                        <a:rPr lang="en-AU" sz="1200" b="0" i="0" u="none" strike="noStrike" dirty="0">
                          <a:solidFill>
                            <a:schemeClr val="tx1"/>
                          </a:solidFill>
                          <a:effectLst/>
                          <a:latin typeface="Calibri" panose="020F0502020204030204" pitchFamily="34" charset="0"/>
                        </a:rPr>
                        <a:t>Tumour</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AU" sz="1200" b="0" u="none" strike="noStrike" dirty="0">
                          <a:solidFill>
                            <a:schemeClr val="bg1"/>
                          </a:solidFill>
                          <a:effectLst/>
                        </a:rPr>
                        <a:t>  EWSR1 fusion</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3016F"/>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7030A0"/>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86456053"/>
                  </a:ext>
                </a:extLst>
              </a:tr>
              <a:tr h="200025">
                <a:tc vMerge="1">
                  <a:txBody>
                    <a:bodyPr/>
                    <a:lstStyle/>
                    <a:p>
                      <a:pPr algn="l"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AU" sz="1200" b="0" u="none" strike="noStrike" dirty="0">
                          <a:solidFill>
                            <a:schemeClr val="bg1"/>
                          </a:solidFill>
                          <a:effectLst/>
                        </a:rPr>
                        <a:t>  STAG2</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D3AA4D"/>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noFill/>
                  </a:tcPr>
                </a:tc>
                <a:tc>
                  <a:txBody>
                    <a:bodyPr/>
                    <a:lstStyle/>
                    <a:p>
                      <a:pPr algn="ctr" fontAlgn="ctr"/>
                      <a:r>
                        <a:rPr lang="en-AU" sz="1200" b="0" i="0" u="none" strike="noStrike" dirty="0">
                          <a:solidFill>
                            <a:schemeClr val="tx1"/>
                          </a:solidFill>
                          <a:effectLst/>
                          <a:latin typeface="Calibri" panose="020F0502020204030204" pitchFamily="34" charset="0"/>
                        </a:rPr>
                        <a:t>67%</a:t>
                      </a:r>
                    </a:p>
                  </a:txBody>
                  <a:tcPr marL="9525" marR="9525" marT="9525" marB="0" anchor="ctr">
                    <a:solidFill>
                      <a:srgbClr val="E8D3A2"/>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ctr" fontAlgn="ctr"/>
                      <a:r>
                        <a:rPr lang="en-AU" sz="1200" b="0" i="0" u="none" strike="noStrike" dirty="0">
                          <a:solidFill>
                            <a:schemeClr val="tx1"/>
                          </a:solidFill>
                          <a:effectLst/>
                          <a:latin typeface="Calibri" panose="020F0502020204030204" pitchFamily="34" charset="0"/>
                        </a:rPr>
                        <a:t>89%</a:t>
                      </a:r>
                    </a:p>
                  </a:txBody>
                  <a:tcPr marL="9525" marR="9525" marT="9525" marB="0" anchor="ctr">
                    <a:lnL w="12700" cap="flat" cmpd="sng" algn="ctr">
                      <a:solidFill>
                        <a:schemeClr val="tx1"/>
                      </a:solidFill>
                      <a:prstDash val="solid"/>
                      <a:round/>
                      <a:headEnd type="none" w="med" len="med"/>
                      <a:tailEnd type="none" w="med" len="med"/>
                    </a:lnL>
                    <a:solidFill>
                      <a:srgbClr val="E8D3A2"/>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fontAlgn="ctr"/>
                      <a:r>
                        <a:rPr lang="en-AU" sz="1200" b="0" i="0" u="none" strike="noStrike" dirty="0">
                          <a:solidFill>
                            <a:schemeClr val="tx1"/>
                          </a:solidFill>
                          <a:effectLst/>
                          <a:latin typeface="Calibri" panose="020F0502020204030204" pitchFamily="34" charset="0"/>
                        </a:rPr>
                        <a:t>49%</a:t>
                      </a:r>
                    </a:p>
                  </a:txBody>
                  <a:tcPr marL="9525" marR="9525" marT="9525" marB="0" anchor="ctr">
                    <a:lnL w="12700" cap="flat" cmpd="sng" algn="ctr">
                      <a:solidFill>
                        <a:schemeClr val="tx1"/>
                      </a:solidFill>
                      <a:prstDash val="solid"/>
                      <a:round/>
                      <a:headEnd type="none" w="med" len="med"/>
                      <a:tailEnd type="none" w="med" len="med"/>
                    </a:lnL>
                    <a:solidFill>
                      <a:srgbClr val="E8D3A2"/>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2531835"/>
                  </a:ext>
                </a:extLst>
              </a:tr>
              <a:tr h="200025">
                <a:tc vMerge="1">
                  <a:txBody>
                    <a:bodyPr/>
                    <a:lstStyle/>
                    <a:p>
                      <a:pPr algn="l"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AU" sz="1200" b="0" u="none" strike="noStrike" dirty="0">
                          <a:solidFill>
                            <a:schemeClr val="bg1"/>
                          </a:solidFill>
                          <a:effectLst/>
                        </a:rPr>
                        <a:t>  TP53</a:t>
                      </a:r>
                      <a:endParaRPr lang="en-AU" sz="1200" b="0" i="0" u="none" strike="noStrike" dirty="0">
                        <a:solidFill>
                          <a:schemeClr val="bg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797979"/>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70% + 0%</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B6B6B6"/>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79%</a:t>
                      </a: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B6B6B6"/>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en-AU" sz="1200" b="1" i="0" u="none" strike="noStrike" dirty="0">
                          <a:solidFill>
                            <a:schemeClr val="tx1"/>
                          </a:solidFill>
                          <a:effectLst/>
                          <a:latin typeface="Calibri" panose="020F0502020204030204" pitchFamily="34" charset="0"/>
                        </a:rPr>
                        <a:t>96% *</a:t>
                      </a: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B6B6B6"/>
                    </a:solid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ctr"/>
                      <a:endParaRPr lang="en-AU" sz="1200" b="0" i="0" u="none" strike="noStrike" dirty="0">
                        <a:solidFill>
                          <a:schemeClr val="tx1"/>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344972"/>
                  </a:ext>
                </a:extLst>
              </a:tr>
              <a:tr h="200025">
                <a:tc vMerge="1">
                  <a:txBody>
                    <a:bodyPr/>
                    <a:lstStyle/>
                    <a:p>
                      <a:pPr algn="l" fontAlgn="ctr"/>
                      <a:endParaRPr lang="en-AU" sz="1200" b="0"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AU" sz="1200" b="0" i="0" u="none" strike="noStrike" dirty="0">
                          <a:solidFill>
                            <a:schemeClr val="tx1"/>
                          </a:solidFill>
                          <a:effectLst/>
                          <a:latin typeface="Calibri" panose="020F0502020204030204" pitchFamily="34" charset="0"/>
                        </a:rPr>
                        <a:t>Event leading to sample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Dx</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Dx</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Rec</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Dx</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Dx</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Dx</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AU" sz="1200" b="0" i="0" u="none" strike="noStrike" dirty="0">
                          <a:solidFill>
                            <a:schemeClr val="tx1"/>
                          </a:solidFill>
                          <a:effectLst/>
                          <a:latin typeface="Calibri" panose="020F0502020204030204" pitchFamily="34" charset="0"/>
                        </a:rPr>
                        <a:t>NA</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3592014"/>
                  </a:ext>
                </a:extLst>
              </a:tr>
            </a:tbl>
          </a:graphicData>
        </a:graphic>
      </p:graphicFrame>
      <p:sp>
        <p:nvSpPr>
          <p:cNvPr id="10" name="TextBox 9"/>
          <p:cNvSpPr txBox="1"/>
          <p:nvPr/>
        </p:nvSpPr>
        <p:spPr>
          <a:xfrm>
            <a:off x="1168400" y="6592236"/>
            <a:ext cx="8532000" cy="5170646"/>
          </a:xfrm>
          <a:prstGeom prst="rect">
            <a:avLst/>
          </a:prstGeom>
          <a:noFill/>
        </p:spPr>
        <p:txBody>
          <a:bodyPr wrap="square" rtlCol="0">
            <a:spAutoFit/>
          </a:bodyPr>
          <a:lstStyle/>
          <a:p>
            <a:pPr algn="just"/>
            <a:r>
              <a:rPr lang="en-AU" sz="3000" dirty="0">
                <a:latin typeface="Open Sans" charset="0"/>
                <a:ea typeface="Open Sans" charset="0"/>
                <a:cs typeface="Open Sans" charset="0"/>
              </a:rPr>
              <a:t>New risk-stratification markers to identify patients with Ewing sarcoma (ES) unlikely to benefit from standard therapy as well as to monitor treatment </a:t>
            </a:r>
            <a:r>
              <a:rPr lang="en-AU" sz="3000" dirty="0">
                <a:solidFill>
                  <a:srgbClr val="000000"/>
                </a:solidFill>
                <a:latin typeface="Open Sans" charset="0"/>
                <a:ea typeface="Open Sans" charset="0"/>
                <a:cs typeface="Open Sans" charset="0"/>
              </a:rPr>
              <a:t>response to new agents are an unmet need in ES cancer care. </a:t>
            </a:r>
          </a:p>
          <a:p>
            <a:pPr algn="just"/>
            <a:endParaRPr lang="en-AU" sz="3000" dirty="0">
              <a:solidFill>
                <a:srgbClr val="000000"/>
              </a:solidFill>
              <a:latin typeface="Open Sans" charset="0"/>
              <a:ea typeface="Open Sans" charset="0"/>
              <a:cs typeface="Open Sans" charset="0"/>
            </a:endParaRPr>
          </a:p>
          <a:p>
            <a:pPr algn="just"/>
            <a:r>
              <a:rPr lang="en-AU" sz="3000" dirty="0">
                <a:solidFill>
                  <a:srgbClr val="000000"/>
                </a:solidFill>
                <a:latin typeface="Open Sans" charset="0"/>
                <a:ea typeface="Open Sans" charset="0"/>
                <a:cs typeface="Open Sans" charset="0"/>
              </a:rPr>
              <a:t>Liquid biopsy is an emerging method to detect shed cancer biomolecules in body fluids and its clinical usefulness is being investigated for diagnosis of different diseases and conditions, including cancer treatment response.</a:t>
            </a:r>
          </a:p>
        </p:txBody>
      </p:sp>
      <p:grpSp>
        <p:nvGrpSpPr>
          <p:cNvPr id="79" name="Group 78" descr="Section Header and gold boundless bar"/>
          <p:cNvGrpSpPr/>
          <p:nvPr/>
        </p:nvGrpSpPr>
        <p:grpSpPr>
          <a:xfrm>
            <a:off x="692912" y="5458380"/>
            <a:ext cx="6972300" cy="904357"/>
            <a:chOff x="8956548" y="11722608"/>
            <a:chExt cx="6972300" cy="904357"/>
          </a:xfrm>
        </p:grpSpPr>
        <p:sp>
          <p:nvSpPr>
            <p:cNvPr id="80" name="TextBox 79" descr="Section Header and gold boundless ba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Background</a:t>
              </a:r>
            </a:p>
          </p:txBody>
        </p:sp>
        <p:pic>
          <p:nvPicPr>
            <p:cNvPr id="81" name="Picture 80" descr="Gold boundless ba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sp>
        <p:nvSpPr>
          <p:cNvPr id="163" name="Rectangle 162"/>
          <p:cNvSpPr/>
          <p:nvPr/>
        </p:nvSpPr>
        <p:spPr>
          <a:xfrm>
            <a:off x="11165127" y="27115055"/>
            <a:ext cx="9388800" cy="2031325"/>
          </a:xfrm>
          <a:prstGeom prst="rect">
            <a:avLst/>
          </a:prstGeom>
        </p:spPr>
        <p:txBody>
          <a:bodyPr wrap="square">
            <a:spAutoFit/>
          </a:bodyPr>
          <a:lstStyle/>
          <a:p>
            <a:pPr algn="just"/>
            <a:r>
              <a:rPr lang="en-AU" sz="1800" b="1" dirty="0">
                <a:cs typeface="Futura Medium" panose="020B0602020204020303"/>
              </a:rPr>
              <a:t>Table 1. </a:t>
            </a:r>
            <a:r>
              <a:rPr lang="en-AU" sz="1800" dirty="0">
                <a:cs typeface="Futura Medium" panose="020B0602020204020303"/>
              </a:rPr>
              <a:t>Summary of </a:t>
            </a:r>
            <a:r>
              <a:rPr lang="en-AU" sz="1800" dirty="0" err="1">
                <a:cs typeface="Futura Medium" panose="020B0602020204020303"/>
              </a:rPr>
              <a:t>cfDNA</a:t>
            </a:r>
            <a:r>
              <a:rPr lang="en-AU" sz="1800" dirty="0">
                <a:cs typeface="Futura Medium" panose="020B0602020204020303"/>
              </a:rPr>
              <a:t> and matched tumour NGS results for 17 patients and the clinical event leading to blood sample collection. Background shading indicates positive variants with % VAF. NACT – neoadjuvant chemotherapy, Rec - Recurrent disease, Loc – localized, Met – Metastatic,</a:t>
            </a:r>
            <a:r>
              <a:rPr lang="en-AU" sz="1800" dirty="0"/>
              <a:t> NA – not available</a:t>
            </a:r>
            <a:r>
              <a:rPr lang="en-AU" sz="1800" dirty="0">
                <a:cs typeface="Futura Medium" panose="020B0602020204020303"/>
              </a:rPr>
              <a:t>. Variants details: STAG2 loss of function - c.646C&gt;T, p.Arg216* (in P7 and P15), c.884delA, p.His295fs (in P9), c.3395T&gt;G, p.Leu1132* (P1); </a:t>
            </a:r>
            <a:r>
              <a:rPr lang="en-AU" sz="1800" i="1" dirty="0">
                <a:cs typeface="Futura Medium" panose="020B0602020204020303"/>
              </a:rPr>
              <a:t>TP53</a:t>
            </a:r>
            <a:r>
              <a:rPr lang="en-AU" sz="1800" dirty="0">
                <a:cs typeface="Futura Medium" panose="020B0602020204020303"/>
              </a:rPr>
              <a:t> - c.250delG, p.Ala84ProfsTer39 and </a:t>
            </a:r>
            <a:r>
              <a:rPr lang="en-AU" sz="1800" dirty="0"/>
              <a:t>TP53 c.1039G&gt;A, p.Ala347Thr (in P6), c.577C&gt;T, p.His193Tyr (in P1), c.473G&gt;A, p.Arg158His (in P12, * – pathogenic germline finding with loss of heterozygosity in the tumour).</a:t>
            </a:r>
            <a:endParaRPr lang="en-AU" sz="1800" dirty="0">
              <a:cs typeface="Futura Medium" panose="020B0602020204020303"/>
            </a:endParaRPr>
          </a:p>
        </p:txBody>
      </p:sp>
      <p:sp>
        <p:nvSpPr>
          <p:cNvPr id="164" name="Rectangle 163"/>
          <p:cNvSpPr/>
          <p:nvPr/>
        </p:nvSpPr>
        <p:spPr>
          <a:xfrm>
            <a:off x="11165127" y="23462119"/>
            <a:ext cx="9388800" cy="553998"/>
          </a:xfrm>
          <a:prstGeom prst="rect">
            <a:avLst/>
          </a:prstGeom>
          <a:noFill/>
        </p:spPr>
        <p:txBody>
          <a:bodyPr wrap="square" rtlCol="0">
            <a:spAutoFit/>
          </a:bodyPr>
          <a:lstStyle/>
          <a:p>
            <a:pPr algn="ctr"/>
            <a:r>
              <a:rPr lang="en-AU" sz="3000" dirty="0">
                <a:solidFill>
                  <a:srgbClr val="33016F"/>
                </a:solidFill>
                <a:latin typeface="Uni Sans Book" charset="0"/>
                <a:ea typeface="Uni Sans Book" charset="0"/>
                <a:cs typeface="Uni Sans Book" charset="0"/>
              </a:rPr>
              <a:t>Preliminary cfDNA NGS results for the study cohort</a:t>
            </a:r>
          </a:p>
        </p:txBody>
      </p:sp>
      <p:grpSp>
        <p:nvGrpSpPr>
          <p:cNvPr id="99" name="Group 98">
            <a:extLst>
              <a:ext uri="{FF2B5EF4-FFF2-40B4-BE49-F238E27FC236}">
                <a16:creationId xmlns:a16="http://schemas.microsoft.com/office/drawing/2014/main" id="{E9458D9C-CD3C-3243-ACB3-3943AF83513A}"/>
              </a:ext>
            </a:extLst>
          </p:cNvPr>
          <p:cNvGrpSpPr/>
          <p:nvPr/>
        </p:nvGrpSpPr>
        <p:grpSpPr>
          <a:xfrm>
            <a:off x="11436980" y="10443417"/>
            <a:ext cx="9389791" cy="4881289"/>
            <a:chOff x="719971" y="24265091"/>
            <a:chExt cx="9389791" cy="4881289"/>
          </a:xfrm>
        </p:grpSpPr>
        <p:sp>
          <p:nvSpPr>
            <p:cNvPr id="30" name="Rectangle 29"/>
            <p:cNvSpPr/>
            <p:nvPr/>
          </p:nvSpPr>
          <p:spPr>
            <a:xfrm>
              <a:off x="1158293" y="25016752"/>
              <a:ext cx="8513146" cy="2944609"/>
            </a:xfrm>
            <a:prstGeom prst="rect">
              <a:avLst/>
            </a:prstGeom>
            <a:solidFill>
              <a:srgbClr val="CEBADE">
                <a:alpha val="36000"/>
              </a:srgbClr>
            </a:solidFill>
            <a:ln>
              <a:solidFill>
                <a:srgbClr val="CEBA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Rectangle 27">
              <a:extLst>
                <a:ext uri="{FF2B5EF4-FFF2-40B4-BE49-F238E27FC236}">
                  <a16:creationId xmlns:a16="http://schemas.microsoft.com/office/drawing/2014/main" id="{D3FCA3CC-B151-7D45-A688-47FCA754255D}"/>
                </a:ext>
              </a:extLst>
            </p:cNvPr>
            <p:cNvSpPr/>
            <p:nvPr/>
          </p:nvSpPr>
          <p:spPr>
            <a:xfrm>
              <a:off x="719971" y="28223050"/>
              <a:ext cx="9389791" cy="923330"/>
            </a:xfrm>
            <a:prstGeom prst="rect">
              <a:avLst/>
            </a:prstGeom>
          </p:spPr>
          <p:txBody>
            <a:bodyPr wrap="square">
              <a:spAutoFit/>
            </a:bodyPr>
            <a:lstStyle/>
            <a:p>
              <a:pPr algn="just"/>
              <a:r>
                <a:rPr lang="en-AU" sz="1800" b="1" dirty="0"/>
                <a:t>Figure 2. </a:t>
              </a:r>
              <a:r>
                <a:rPr lang="en-AU" sz="1800" dirty="0"/>
                <a:t>NGS targeted region principle workflow for capturing single nucleotide variants (SNV) and structural variants (SV) such as fusion events. </a:t>
              </a:r>
              <a:r>
                <a:rPr lang="en-AU" sz="1800" dirty="0">
                  <a:solidFill>
                    <a:schemeClr val="accent4"/>
                  </a:solidFill>
                </a:rPr>
                <a:t>GSP</a:t>
              </a:r>
              <a:r>
                <a:rPr lang="en-AU" sz="1800" dirty="0"/>
                <a:t>: gene Specific primer, </a:t>
              </a:r>
              <a:r>
                <a:rPr lang="en-AU" sz="1800" dirty="0">
                  <a:solidFill>
                    <a:schemeClr val="accent6"/>
                  </a:solidFill>
                </a:rPr>
                <a:t>UP</a:t>
              </a:r>
              <a:r>
                <a:rPr lang="en-AU" sz="1800" dirty="0"/>
                <a:t>: universal primer. Single primer extension enables SV capture that is not dependent on the fusion partner.</a:t>
              </a:r>
            </a:p>
          </p:txBody>
        </p:sp>
        <p:sp>
          <p:nvSpPr>
            <p:cNvPr id="29" name="TextBox 28"/>
            <p:cNvSpPr txBox="1"/>
            <p:nvPr/>
          </p:nvSpPr>
          <p:spPr>
            <a:xfrm>
              <a:off x="719971" y="24265091"/>
              <a:ext cx="9389791" cy="553998"/>
            </a:xfrm>
            <a:prstGeom prst="rect">
              <a:avLst/>
            </a:prstGeom>
            <a:noFill/>
          </p:spPr>
          <p:txBody>
            <a:bodyPr wrap="square" rtlCol="0">
              <a:spAutoFit/>
            </a:bodyPr>
            <a:lstStyle/>
            <a:p>
              <a:pPr algn="ctr"/>
              <a:r>
                <a:rPr lang="en-AU" sz="3000" dirty="0">
                  <a:solidFill>
                    <a:srgbClr val="33016F"/>
                  </a:solidFill>
                  <a:latin typeface="Uni Sans Book" charset="0"/>
                  <a:ea typeface="Uni Sans Book" charset="0"/>
                  <a:cs typeface="Uni Sans Book" charset="0"/>
                </a:rPr>
                <a:t>NGS targeted enrichment by single primer extension</a:t>
              </a:r>
            </a:p>
          </p:txBody>
        </p:sp>
        <p:grpSp>
          <p:nvGrpSpPr>
            <p:cNvPr id="160" name="Group 159"/>
            <p:cNvGrpSpPr/>
            <p:nvPr/>
          </p:nvGrpSpPr>
          <p:grpSpPr>
            <a:xfrm>
              <a:off x="1572524" y="25252721"/>
              <a:ext cx="7730030" cy="2540713"/>
              <a:chOff x="11399557" y="24591274"/>
              <a:chExt cx="7730030" cy="2540713"/>
            </a:xfrm>
          </p:grpSpPr>
          <p:cxnSp>
            <p:nvCxnSpPr>
              <p:cNvPr id="123" name="Straight Connector 122"/>
              <p:cNvCxnSpPr/>
              <p:nvPr/>
            </p:nvCxnSpPr>
            <p:spPr>
              <a:xfrm>
                <a:off x="11929587" y="24789274"/>
                <a:ext cx="7200000" cy="0"/>
              </a:xfrm>
              <a:prstGeom prst="line">
                <a:avLst/>
              </a:prstGeom>
              <a:ln w="12700">
                <a:solidFill>
                  <a:srgbClr val="797979"/>
                </a:solidFill>
              </a:ln>
            </p:spPr>
            <p:style>
              <a:lnRef idx="1">
                <a:schemeClr val="accent1"/>
              </a:lnRef>
              <a:fillRef idx="0">
                <a:schemeClr val="accent1"/>
              </a:fillRef>
              <a:effectRef idx="0">
                <a:schemeClr val="accent1"/>
              </a:effectRef>
              <a:fontRef idx="minor">
                <a:schemeClr val="tx1"/>
              </a:fontRef>
            </p:style>
          </p:cxnSp>
          <p:sp>
            <p:nvSpPr>
              <p:cNvPr id="124" name="Rounded Rectangle 123"/>
              <p:cNvSpPr/>
              <p:nvPr/>
            </p:nvSpPr>
            <p:spPr>
              <a:xfrm>
                <a:off x="14039987" y="24591274"/>
                <a:ext cx="2340000" cy="396000"/>
              </a:xfrm>
              <a:prstGeom prst="roundRect">
                <a:avLst/>
              </a:prstGeom>
              <a:solidFill>
                <a:srgbClr val="A7A7A7"/>
              </a:solidFill>
              <a:ln>
                <a:solidFill>
                  <a:srgbClr val="7979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400" b="1" dirty="0">
                    <a:solidFill>
                      <a:schemeClr val="bg1"/>
                    </a:solidFill>
                  </a:rPr>
                  <a:t>           </a:t>
                </a:r>
                <a:r>
                  <a:rPr lang="en-AU" sz="1400" b="1" i="1" dirty="0">
                    <a:solidFill>
                      <a:schemeClr val="bg1"/>
                    </a:solidFill>
                  </a:rPr>
                  <a:t>STAG2</a:t>
                </a:r>
                <a:r>
                  <a:rPr lang="en-AU" sz="1400" b="1" dirty="0">
                    <a:solidFill>
                      <a:schemeClr val="bg1"/>
                    </a:solidFill>
                  </a:rPr>
                  <a:t> Exon</a:t>
                </a:r>
              </a:p>
            </p:txBody>
          </p:sp>
          <p:sp>
            <p:nvSpPr>
              <p:cNvPr id="125" name="TextBox 124"/>
              <p:cNvSpPr txBox="1"/>
              <p:nvPr/>
            </p:nvSpPr>
            <p:spPr>
              <a:xfrm>
                <a:off x="11399557" y="24635386"/>
                <a:ext cx="543279" cy="307777"/>
              </a:xfrm>
              <a:prstGeom prst="rect">
                <a:avLst/>
              </a:prstGeom>
              <a:noFill/>
            </p:spPr>
            <p:txBody>
              <a:bodyPr wrap="square" rtlCol="0">
                <a:spAutoFit/>
              </a:bodyPr>
              <a:lstStyle/>
              <a:p>
                <a:r>
                  <a:rPr lang="en-AU" sz="1400" dirty="0"/>
                  <a:t>SNV</a:t>
                </a:r>
              </a:p>
            </p:txBody>
          </p:sp>
          <p:sp>
            <p:nvSpPr>
              <p:cNvPr id="126" name="5-Point Star 125"/>
              <p:cNvSpPr/>
              <p:nvPr/>
            </p:nvSpPr>
            <p:spPr>
              <a:xfrm>
                <a:off x="15766038" y="24596821"/>
                <a:ext cx="439445" cy="384906"/>
              </a:xfrm>
              <a:prstGeom prst="star5">
                <a:avLst/>
              </a:prstGeom>
              <a:solidFill>
                <a:srgbClr val="F7BEB3"/>
              </a:solidFill>
              <a:ln>
                <a:solidFill>
                  <a:srgbClr val="EB55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27" name="Straight Connector 126"/>
              <p:cNvCxnSpPr/>
              <p:nvPr/>
            </p:nvCxnSpPr>
            <p:spPr>
              <a:xfrm flipV="1">
                <a:off x="11929587" y="25746686"/>
                <a:ext cx="3600000" cy="0"/>
              </a:xfrm>
              <a:prstGeom prst="line">
                <a:avLst/>
              </a:prstGeom>
              <a:ln w="12700">
                <a:solidFill>
                  <a:srgbClr val="33016F"/>
                </a:solidFill>
              </a:ln>
            </p:spPr>
            <p:style>
              <a:lnRef idx="1">
                <a:schemeClr val="accent1"/>
              </a:lnRef>
              <a:fillRef idx="0">
                <a:schemeClr val="accent1"/>
              </a:fillRef>
              <a:effectRef idx="0">
                <a:schemeClr val="accent1"/>
              </a:effectRef>
              <a:fontRef idx="minor">
                <a:schemeClr val="tx1"/>
              </a:fontRef>
            </p:style>
          </p:cxnSp>
          <p:sp>
            <p:nvSpPr>
              <p:cNvPr id="128" name="Rounded Rectangle 127"/>
              <p:cNvSpPr/>
              <p:nvPr/>
            </p:nvSpPr>
            <p:spPr>
              <a:xfrm>
                <a:off x="12215267" y="25547262"/>
                <a:ext cx="1457580" cy="396000"/>
              </a:xfrm>
              <a:prstGeom prst="roundRect">
                <a:avLst/>
              </a:prstGeom>
              <a:solidFill>
                <a:srgbClr val="33016F"/>
              </a:solidFill>
              <a:ln>
                <a:solidFill>
                  <a:srgbClr val="3301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i="1" dirty="0">
                    <a:solidFill>
                      <a:schemeClr val="bg1"/>
                    </a:solidFill>
                  </a:rPr>
                  <a:t>ESWR1</a:t>
                </a:r>
                <a:r>
                  <a:rPr lang="en-AU" sz="1400" b="1" dirty="0">
                    <a:solidFill>
                      <a:schemeClr val="bg1"/>
                    </a:solidFill>
                  </a:rPr>
                  <a:t> Exon7/8</a:t>
                </a:r>
              </a:p>
            </p:txBody>
          </p:sp>
          <p:sp>
            <p:nvSpPr>
              <p:cNvPr id="129" name="TextBox 128"/>
              <p:cNvSpPr txBox="1"/>
              <p:nvPr/>
            </p:nvSpPr>
            <p:spPr>
              <a:xfrm>
                <a:off x="11399557" y="25592798"/>
                <a:ext cx="424614" cy="307777"/>
              </a:xfrm>
              <a:prstGeom prst="rect">
                <a:avLst/>
              </a:prstGeom>
              <a:noFill/>
            </p:spPr>
            <p:txBody>
              <a:bodyPr wrap="square" rtlCol="0">
                <a:spAutoFit/>
              </a:bodyPr>
              <a:lstStyle/>
              <a:p>
                <a:r>
                  <a:rPr lang="en-AU" sz="1400" dirty="0"/>
                  <a:t>SV</a:t>
                </a:r>
              </a:p>
            </p:txBody>
          </p:sp>
          <p:cxnSp>
            <p:nvCxnSpPr>
              <p:cNvPr id="130" name="Straight Arrow Connector 129"/>
              <p:cNvCxnSpPr/>
              <p:nvPr/>
            </p:nvCxnSpPr>
            <p:spPr>
              <a:xfrm flipV="1">
                <a:off x="14767456" y="26076898"/>
                <a:ext cx="381000" cy="0"/>
              </a:xfrm>
              <a:prstGeom prst="straightConnector1">
                <a:avLst/>
              </a:prstGeom>
              <a:ln w="9525">
                <a:tailEnd type="triangle"/>
              </a:ln>
            </p:spPr>
            <p:style>
              <a:lnRef idx="1">
                <a:schemeClr val="accent4"/>
              </a:lnRef>
              <a:fillRef idx="0">
                <a:schemeClr val="accent4"/>
              </a:fillRef>
              <a:effectRef idx="0">
                <a:schemeClr val="accent4"/>
              </a:effectRef>
              <a:fontRef idx="minor">
                <a:schemeClr val="tx1"/>
              </a:fontRef>
            </p:style>
          </p:cxnSp>
          <p:cxnSp>
            <p:nvCxnSpPr>
              <p:cNvPr id="131" name="Straight Connector 130"/>
              <p:cNvCxnSpPr/>
              <p:nvPr/>
            </p:nvCxnSpPr>
            <p:spPr>
              <a:xfrm>
                <a:off x="15185066" y="26076898"/>
                <a:ext cx="972000" cy="0"/>
              </a:xfrm>
              <a:prstGeom prst="line">
                <a:avLst/>
              </a:prstGeom>
              <a:ln w="9525">
                <a:prstDash val="lgDash"/>
              </a:ln>
            </p:spPr>
            <p:style>
              <a:lnRef idx="1">
                <a:schemeClr val="accent4"/>
              </a:lnRef>
              <a:fillRef idx="0">
                <a:schemeClr val="accent4"/>
              </a:fillRef>
              <a:effectRef idx="0">
                <a:schemeClr val="accent4"/>
              </a:effectRef>
              <a:fontRef idx="minor">
                <a:schemeClr val="tx1"/>
              </a:fontRef>
            </p:style>
          </p:cxnSp>
          <p:sp>
            <p:nvSpPr>
              <p:cNvPr id="132" name="TextBox 131"/>
              <p:cNvSpPr txBox="1"/>
              <p:nvPr/>
            </p:nvSpPr>
            <p:spPr>
              <a:xfrm>
                <a:off x="14767456" y="26150003"/>
                <a:ext cx="1209675" cy="307777"/>
              </a:xfrm>
              <a:prstGeom prst="rect">
                <a:avLst/>
              </a:prstGeom>
              <a:noFill/>
            </p:spPr>
            <p:txBody>
              <a:bodyPr wrap="square" rtlCol="0">
                <a:spAutoFit/>
              </a:bodyPr>
              <a:lstStyle/>
              <a:p>
                <a:r>
                  <a:rPr lang="en-AU" sz="1400" dirty="0">
                    <a:solidFill>
                      <a:schemeClr val="accent4"/>
                    </a:solidFill>
                  </a:rPr>
                  <a:t>GSP</a:t>
                </a:r>
              </a:p>
            </p:txBody>
          </p:sp>
          <p:cxnSp>
            <p:nvCxnSpPr>
              <p:cNvPr id="133" name="Straight Arrow Connector 132"/>
              <p:cNvCxnSpPr/>
              <p:nvPr/>
            </p:nvCxnSpPr>
            <p:spPr>
              <a:xfrm flipH="1" flipV="1">
                <a:off x="16276949" y="26076898"/>
                <a:ext cx="381000" cy="0"/>
              </a:xfrm>
              <a:prstGeom prst="straightConnector1">
                <a:avLst/>
              </a:prstGeom>
              <a:ln w="9525">
                <a:tailEnd type="triangle"/>
              </a:ln>
            </p:spPr>
            <p:style>
              <a:lnRef idx="1">
                <a:schemeClr val="accent6"/>
              </a:lnRef>
              <a:fillRef idx="0">
                <a:schemeClr val="accent6"/>
              </a:fillRef>
              <a:effectRef idx="0">
                <a:schemeClr val="accent6"/>
              </a:effectRef>
              <a:fontRef idx="minor">
                <a:schemeClr val="tx1"/>
              </a:fontRef>
            </p:style>
          </p:cxnSp>
          <p:sp>
            <p:nvSpPr>
              <p:cNvPr id="134" name="TextBox 133"/>
              <p:cNvSpPr txBox="1"/>
              <p:nvPr/>
            </p:nvSpPr>
            <p:spPr>
              <a:xfrm>
                <a:off x="16276949" y="26150003"/>
                <a:ext cx="1209675" cy="307777"/>
              </a:xfrm>
              <a:prstGeom prst="rect">
                <a:avLst/>
              </a:prstGeom>
              <a:noFill/>
            </p:spPr>
            <p:txBody>
              <a:bodyPr wrap="square" rtlCol="0">
                <a:spAutoFit/>
              </a:bodyPr>
              <a:lstStyle/>
              <a:p>
                <a:r>
                  <a:rPr lang="en-AU" sz="1400" dirty="0">
                    <a:solidFill>
                      <a:schemeClr val="accent6"/>
                    </a:solidFill>
                  </a:rPr>
                  <a:t>UP</a:t>
                </a:r>
              </a:p>
            </p:txBody>
          </p:sp>
          <p:cxnSp>
            <p:nvCxnSpPr>
              <p:cNvPr id="135" name="Straight Arrow Connector 134"/>
              <p:cNvCxnSpPr/>
              <p:nvPr/>
            </p:nvCxnSpPr>
            <p:spPr>
              <a:xfrm flipV="1">
                <a:off x="14764281" y="25127783"/>
                <a:ext cx="381000" cy="0"/>
              </a:xfrm>
              <a:prstGeom prst="straightConnector1">
                <a:avLst/>
              </a:prstGeom>
              <a:ln w="9525">
                <a:tailEnd type="triangle"/>
              </a:ln>
            </p:spPr>
            <p:style>
              <a:lnRef idx="1">
                <a:schemeClr val="accent4"/>
              </a:lnRef>
              <a:fillRef idx="0">
                <a:schemeClr val="accent4"/>
              </a:fillRef>
              <a:effectRef idx="0">
                <a:schemeClr val="accent4"/>
              </a:effectRef>
              <a:fontRef idx="minor">
                <a:schemeClr val="tx1"/>
              </a:fontRef>
            </p:style>
          </p:cxnSp>
          <p:cxnSp>
            <p:nvCxnSpPr>
              <p:cNvPr id="136" name="Straight Connector 135"/>
              <p:cNvCxnSpPr/>
              <p:nvPr/>
            </p:nvCxnSpPr>
            <p:spPr>
              <a:xfrm>
                <a:off x="15181891" y="25127783"/>
                <a:ext cx="972000" cy="0"/>
              </a:xfrm>
              <a:prstGeom prst="line">
                <a:avLst/>
              </a:prstGeom>
              <a:ln w="9525">
                <a:prstDash val="lgDash"/>
              </a:ln>
            </p:spPr>
            <p:style>
              <a:lnRef idx="1">
                <a:schemeClr val="accent4"/>
              </a:lnRef>
              <a:fillRef idx="0">
                <a:schemeClr val="accent4"/>
              </a:fillRef>
              <a:effectRef idx="0">
                <a:schemeClr val="accent4"/>
              </a:effectRef>
              <a:fontRef idx="minor">
                <a:schemeClr val="tx1"/>
              </a:fontRef>
            </p:style>
          </p:cxnSp>
          <p:sp>
            <p:nvSpPr>
              <p:cNvPr id="137" name="TextBox 136"/>
              <p:cNvSpPr txBox="1"/>
              <p:nvPr/>
            </p:nvSpPr>
            <p:spPr>
              <a:xfrm>
                <a:off x="14764281" y="25200888"/>
                <a:ext cx="1209675" cy="307777"/>
              </a:xfrm>
              <a:prstGeom prst="rect">
                <a:avLst/>
              </a:prstGeom>
              <a:noFill/>
            </p:spPr>
            <p:txBody>
              <a:bodyPr wrap="square" rtlCol="0">
                <a:spAutoFit/>
              </a:bodyPr>
              <a:lstStyle/>
              <a:p>
                <a:r>
                  <a:rPr lang="en-AU" sz="1400" dirty="0">
                    <a:solidFill>
                      <a:schemeClr val="accent4"/>
                    </a:solidFill>
                  </a:rPr>
                  <a:t>GSP</a:t>
                </a:r>
              </a:p>
            </p:txBody>
          </p:sp>
          <p:cxnSp>
            <p:nvCxnSpPr>
              <p:cNvPr id="138" name="Straight Arrow Connector 137"/>
              <p:cNvCxnSpPr/>
              <p:nvPr/>
            </p:nvCxnSpPr>
            <p:spPr>
              <a:xfrm flipH="1" flipV="1">
                <a:off x="16273774" y="25127783"/>
                <a:ext cx="381000" cy="0"/>
              </a:xfrm>
              <a:prstGeom prst="straightConnector1">
                <a:avLst/>
              </a:prstGeom>
              <a:ln w="9525">
                <a:tailEnd type="triangle"/>
              </a:ln>
            </p:spPr>
            <p:style>
              <a:lnRef idx="1">
                <a:schemeClr val="accent6"/>
              </a:lnRef>
              <a:fillRef idx="0">
                <a:schemeClr val="accent6"/>
              </a:fillRef>
              <a:effectRef idx="0">
                <a:schemeClr val="accent6"/>
              </a:effectRef>
              <a:fontRef idx="minor">
                <a:schemeClr val="tx1"/>
              </a:fontRef>
            </p:style>
          </p:cxnSp>
          <p:sp>
            <p:nvSpPr>
              <p:cNvPr id="139" name="TextBox 138"/>
              <p:cNvSpPr txBox="1"/>
              <p:nvPr/>
            </p:nvSpPr>
            <p:spPr>
              <a:xfrm>
                <a:off x="16273774" y="25200888"/>
                <a:ext cx="1209675" cy="307777"/>
              </a:xfrm>
              <a:prstGeom prst="rect">
                <a:avLst/>
              </a:prstGeom>
              <a:noFill/>
            </p:spPr>
            <p:txBody>
              <a:bodyPr wrap="square" rtlCol="0">
                <a:spAutoFit/>
              </a:bodyPr>
              <a:lstStyle/>
              <a:p>
                <a:r>
                  <a:rPr lang="en-AU" sz="1400" dirty="0">
                    <a:solidFill>
                      <a:schemeClr val="accent6"/>
                    </a:solidFill>
                  </a:rPr>
                  <a:t>UP</a:t>
                </a:r>
              </a:p>
            </p:txBody>
          </p:sp>
          <p:sp>
            <p:nvSpPr>
              <p:cNvPr id="140" name="TextBox 139"/>
              <p:cNvSpPr txBox="1"/>
              <p:nvPr/>
            </p:nvSpPr>
            <p:spPr>
              <a:xfrm>
                <a:off x="11399557" y="26503326"/>
                <a:ext cx="1358562" cy="307777"/>
              </a:xfrm>
              <a:prstGeom prst="rect">
                <a:avLst/>
              </a:prstGeom>
              <a:noFill/>
            </p:spPr>
            <p:txBody>
              <a:bodyPr wrap="square" rtlCol="0">
                <a:spAutoFit/>
              </a:bodyPr>
              <a:lstStyle/>
              <a:p>
                <a:r>
                  <a:rPr lang="en-AU" sz="1400" dirty="0">
                    <a:solidFill>
                      <a:sysClr val="windowText" lastClr="000000"/>
                    </a:solidFill>
                  </a:rPr>
                  <a:t>Ready library</a:t>
                </a:r>
              </a:p>
            </p:txBody>
          </p:sp>
          <p:grpSp>
            <p:nvGrpSpPr>
              <p:cNvPr id="141" name="Group 140"/>
              <p:cNvGrpSpPr/>
              <p:nvPr/>
            </p:nvGrpSpPr>
            <p:grpSpPr>
              <a:xfrm>
                <a:off x="13419467" y="26560476"/>
                <a:ext cx="1890493" cy="181141"/>
                <a:chOff x="5189440" y="5625643"/>
                <a:chExt cx="1890493" cy="181141"/>
              </a:xfrm>
            </p:grpSpPr>
            <p:cxnSp>
              <p:nvCxnSpPr>
                <p:cNvPr id="152" name="Straight Arrow Connector 151"/>
                <p:cNvCxnSpPr/>
                <p:nvPr/>
              </p:nvCxnSpPr>
              <p:spPr>
                <a:xfrm flipV="1">
                  <a:off x="5189440" y="5717376"/>
                  <a:ext cx="381000" cy="0"/>
                </a:xfrm>
                <a:prstGeom prst="straightConnector1">
                  <a:avLst/>
                </a:prstGeom>
                <a:ln w="38100">
                  <a:tailEnd type="none"/>
                </a:ln>
              </p:spPr>
              <p:style>
                <a:lnRef idx="1">
                  <a:schemeClr val="accent4"/>
                </a:lnRef>
                <a:fillRef idx="0">
                  <a:schemeClr val="accent4"/>
                </a:fillRef>
                <a:effectRef idx="0">
                  <a:schemeClr val="accent4"/>
                </a:effectRef>
                <a:fontRef idx="minor">
                  <a:schemeClr val="tx1"/>
                </a:fontRef>
              </p:style>
            </p:cxnSp>
            <p:cxnSp>
              <p:nvCxnSpPr>
                <p:cNvPr id="153" name="Straight Connector 152"/>
                <p:cNvCxnSpPr/>
                <p:nvPr/>
              </p:nvCxnSpPr>
              <p:spPr>
                <a:xfrm>
                  <a:off x="5570440" y="5717376"/>
                  <a:ext cx="1128493" cy="0"/>
                </a:xfrm>
                <a:prstGeom prst="line">
                  <a:avLst/>
                </a:prstGeom>
                <a:ln w="38100">
                  <a:solidFill>
                    <a:srgbClr val="797979"/>
                  </a:solidFill>
                  <a:prstDash val="solid"/>
                </a:ln>
              </p:spPr>
              <p:style>
                <a:lnRef idx="1">
                  <a:schemeClr val="accent4"/>
                </a:lnRef>
                <a:fillRef idx="0">
                  <a:schemeClr val="accent4"/>
                </a:fillRef>
                <a:effectRef idx="0">
                  <a:schemeClr val="accent4"/>
                </a:effectRef>
                <a:fontRef idx="minor">
                  <a:schemeClr val="tx1"/>
                </a:fontRef>
              </p:style>
            </p:cxnSp>
            <p:cxnSp>
              <p:nvCxnSpPr>
                <p:cNvPr id="154" name="Straight Arrow Connector 153"/>
                <p:cNvCxnSpPr/>
                <p:nvPr/>
              </p:nvCxnSpPr>
              <p:spPr>
                <a:xfrm flipH="1" flipV="1">
                  <a:off x="6698933" y="5717376"/>
                  <a:ext cx="381000" cy="0"/>
                </a:xfrm>
                <a:prstGeom prst="straightConnector1">
                  <a:avLst/>
                </a:prstGeom>
                <a:ln w="38100">
                  <a:tailEnd type="none"/>
                </a:ln>
              </p:spPr>
              <p:style>
                <a:lnRef idx="1">
                  <a:schemeClr val="accent6"/>
                </a:lnRef>
                <a:fillRef idx="0">
                  <a:schemeClr val="accent6"/>
                </a:fillRef>
                <a:effectRef idx="0">
                  <a:schemeClr val="accent6"/>
                </a:effectRef>
                <a:fontRef idx="minor">
                  <a:schemeClr val="tx1"/>
                </a:fontRef>
              </p:style>
            </p:cxnSp>
            <p:sp>
              <p:nvSpPr>
                <p:cNvPr id="155" name="5-Point Star 154"/>
                <p:cNvSpPr/>
                <p:nvPr/>
              </p:nvSpPr>
              <p:spPr>
                <a:xfrm>
                  <a:off x="6140050" y="5625643"/>
                  <a:ext cx="181913" cy="181141"/>
                </a:xfrm>
                <a:prstGeom prst="star5">
                  <a:avLst/>
                </a:prstGeom>
                <a:solidFill>
                  <a:srgbClr val="F7BEB3"/>
                </a:solidFill>
                <a:ln>
                  <a:solidFill>
                    <a:srgbClr val="EB55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142" name="Group 141"/>
              <p:cNvGrpSpPr/>
              <p:nvPr/>
            </p:nvGrpSpPr>
            <p:grpSpPr>
              <a:xfrm>
                <a:off x="15695247" y="26593817"/>
                <a:ext cx="1942883" cy="93960"/>
                <a:chOff x="6222679" y="5930220"/>
                <a:chExt cx="1942883" cy="93960"/>
              </a:xfrm>
            </p:grpSpPr>
            <p:cxnSp>
              <p:nvCxnSpPr>
                <p:cNvPr id="147" name="Straight Connector 146"/>
                <p:cNvCxnSpPr/>
                <p:nvPr/>
              </p:nvCxnSpPr>
              <p:spPr>
                <a:xfrm flipV="1">
                  <a:off x="7288390" y="5987598"/>
                  <a:ext cx="540000" cy="1162"/>
                </a:xfrm>
                <a:prstGeom prst="line">
                  <a:avLst/>
                </a:prstGeom>
                <a:ln w="38100">
                  <a:solidFill>
                    <a:srgbClr val="E8D3A2"/>
                  </a:solidFill>
                  <a:prstDash val="solid"/>
                </a:ln>
              </p:spPr>
              <p:style>
                <a:lnRef idx="1">
                  <a:schemeClr val="accent4"/>
                </a:lnRef>
                <a:fillRef idx="0">
                  <a:schemeClr val="accent4"/>
                </a:fillRef>
                <a:effectRef idx="0">
                  <a:schemeClr val="accent4"/>
                </a:effectRef>
                <a:fontRef idx="minor">
                  <a:schemeClr val="tx1"/>
                </a:fontRef>
              </p:style>
            </p:cxnSp>
            <p:cxnSp>
              <p:nvCxnSpPr>
                <p:cNvPr id="148" name="Straight Arrow Connector 147"/>
                <p:cNvCxnSpPr/>
                <p:nvPr/>
              </p:nvCxnSpPr>
              <p:spPr>
                <a:xfrm flipV="1">
                  <a:off x="6222679" y="5988179"/>
                  <a:ext cx="381000" cy="0"/>
                </a:xfrm>
                <a:prstGeom prst="straightConnector1">
                  <a:avLst/>
                </a:prstGeom>
                <a:ln w="38100">
                  <a:tailEnd type="none"/>
                </a:ln>
              </p:spPr>
              <p:style>
                <a:lnRef idx="1">
                  <a:schemeClr val="accent4"/>
                </a:lnRef>
                <a:fillRef idx="0">
                  <a:schemeClr val="accent4"/>
                </a:fillRef>
                <a:effectRef idx="0">
                  <a:schemeClr val="accent4"/>
                </a:effectRef>
                <a:fontRef idx="minor">
                  <a:schemeClr val="tx1"/>
                </a:fontRef>
              </p:style>
            </p:cxnSp>
            <p:cxnSp>
              <p:nvCxnSpPr>
                <p:cNvPr id="149" name="Straight Connector 148"/>
                <p:cNvCxnSpPr/>
                <p:nvPr/>
              </p:nvCxnSpPr>
              <p:spPr>
                <a:xfrm flipV="1">
                  <a:off x="6603679" y="5987598"/>
                  <a:ext cx="720000" cy="1162"/>
                </a:xfrm>
                <a:prstGeom prst="line">
                  <a:avLst/>
                </a:prstGeom>
                <a:ln w="38100">
                  <a:solidFill>
                    <a:srgbClr val="33016F"/>
                  </a:solidFill>
                  <a:prstDash val="solid"/>
                </a:ln>
              </p:spPr>
              <p:style>
                <a:lnRef idx="1">
                  <a:schemeClr val="accent4"/>
                </a:lnRef>
                <a:fillRef idx="0">
                  <a:schemeClr val="accent4"/>
                </a:fillRef>
                <a:effectRef idx="0">
                  <a:schemeClr val="accent4"/>
                </a:effectRef>
                <a:fontRef idx="minor">
                  <a:schemeClr val="tx1"/>
                </a:fontRef>
              </p:style>
            </p:cxnSp>
            <p:cxnSp>
              <p:nvCxnSpPr>
                <p:cNvPr id="150" name="Straight Arrow Connector 149"/>
                <p:cNvCxnSpPr/>
                <p:nvPr/>
              </p:nvCxnSpPr>
              <p:spPr>
                <a:xfrm flipH="1" flipV="1">
                  <a:off x="7784562" y="5990561"/>
                  <a:ext cx="381000" cy="0"/>
                </a:xfrm>
                <a:prstGeom prst="straightConnector1">
                  <a:avLst/>
                </a:prstGeom>
                <a:ln w="38100">
                  <a:tailEnd type="none"/>
                </a:ln>
              </p:spPr>
              <p:style>
                <a:lnRef idx="1">
                  <a:schemeClr val="accent6"/>
                </a:lnRef>
                <a:fillRef idx="0">
                  <a:schemeClr val="accent6"/>
                </a:fillRef>
                <a:effectRef idx="0">
                  <a:schemeClr val="accent6"/>
                </a:effectRef>
                <a:fontRef idx="minor">
                  <a:schemeClr val="tx1"/>
                </a:fontRef>
              </p:style>
            </p:cxnSp>
            <p:cxnSp>
              <p:nvCxnSpPr>
                <p:cNvPr id="151" name="Curved Connector 150"/>
                <p:cNvCxnSpPr/>
                <p:nvPr/>
              </p:nvCxnSpPr>
              <p:spPr>
                <a:xfrm rot="16200000" flipH="1">
                  <a:off x="7271892" y="5963976"/>
                  <a:ext cx="93960" cy="26447"/>
                </a:xfrm>
                <a:prstGeom prst="curvedConnector3">
                  <a:avLst>
                    <a:gd name="adj1" fmla="val 50000"/>
                  </a:avLst>
                </a:prstGeom>
                <a:ln w="15875">
                  <a:solidFill>
                    <a:srgbClr val="9C75BD"/>
                  </a:solidFill>
                </a:ln>
              </p:spPr>
              <p:style>
                <a:lnRef idx="1">
                  <a:schemeClr val="accent1"/>
                </a:lnRef>
                <a:fillRef idx="0">
                  <a:schemeClr val="accent1"/>
                </a:fillRef>
                <a:effectRef idx="0">
                  <a:schemeClr val="accent1"/>
                </a:effectRef>
                <a:fontRef idx="minor">
                  <a:schemeClr val="tx1"/>
                </a:fontRef>
              </p:style>
            </p:cxnSp>
          </p:grpSp>
          <p:sp>
            <p:nvSpPr>
              <p:cNvPr id="143" name="TextBox 142"/>
              <p:cNvSpPr txBox="1"/>
              <p:nvPr/>
            </p:nvSpPr>
            <p:spPr>
              <a:xfrm>
                <a:off x="16061851" y="26824210"/>
                <a:ext cx="1209675" cy="307777"/>
              </a:xfrm>
              <a:prstGeom prst="rect">
                <a:avLst/>
              </a:prstGeom>
              <a:noFill/>
            </p:spPr>
            <p:txBody>
              <a:bodyPr wrap="square" rtlCol="0">
                <a:spAutoFit/>
              </a:bodyPr>
              <a:lstStyle/>
              <a:p>
                <a:pPr algn="ctr"/>
                <a:r>
                  <a:rPr lang="en-AU" sz="1400" dirty="0">
                    <a:solidFill>
                      <a:sysClr val="windowText" lastClr="000000"/>
                    </a:solidFill>
                  </a:rPr>
                  <a:t>SV</a:t>
                </a:r>
              </a:p>
            </p:txBody>
          </p:sp>
          <p:sp>
            <p:nvSpPr>
              <p:cNvPr id="144" name="TextBox 143"/>
              <p:cNvSpPr txBox="1"/>
              <p:nvPr/>
            </p:nvSpPr>
            <p:spPr>
              <a:xfrm>
                <a:off x="13759876" y="26790869"/>
                <a:ext cx="1209675" cy="307777"/>
              </a:xfrm>
              <a:prstGeom prst="rect">
                <a:avLst/>
              </a:prstGeom>
              <a:noFill/>
            </p:spPr>
            <p:txBody>
              <a:bodyPr wrap="square" rtlCol="0">
                <a:spAutoFit/>
              </a:bodyPr>
              <a:lstStyle/>
              <a:p>
                <a:pPr algn="ctr"/>
                <a:r>
                  <a:rPr lang="en-AU" sz="1400" dirty="0">
                    <a:solidFill>
                      <a:sysClr val="windowText" lastClr="000000"/>
                    </a:solidFill>
                  </a:rPr>
                  <a:t>SNV</a:t>
                </a:r>
              </a:p>
            </p:txBody>
          </p:sp>
          <p:cxnSp>
            <p:nvCxnSpPr>
              <p:cNvPr id="145" name="Straight Connector 144"/>
              <p:cNvCxnSpPr/>
              <p:nvPr/>
            </p:nvCxnSpPr>
            <p:spPr>
              <a:xfrm flipV="1">
                <a:off x="15529587" y="25746686"/>
                <a:ext cx="3600000" cy="0"/>
              </a:xfrm>
              <a:prstGeom prst="line">
                <a:avLst/>
              </a:prstGeom>
              <a:ln w="12700">
                <a:solidFill>
                  <a:srgbClr val="E8D3A2"/>
                </a:solidFill>
              </a:ln>
            </p:spPr>
            <p:style>
              <a:lnRef idx="1">
                <a:schemeClr val="accent1"/>
              </a:lnRef>
              <a:fillRef idx="0">
                <a:schemeClr val="accent1"/>
              </a:fillRef>
              <a:effectRef idx="0">
                <a:schemeClr val="accent1"/>
              </a:effectRef>
              <a:fontRef idx="minor">
                <a:schemeClr val="tx1"/>
              </a:fontRef>
            </p:style>
          </p:cxnSp>
          <p:sp>
            <p:nvSpPr>
              <p:cNvPr id="146" name="Rounded Rectangle 145"/>
              <p:cNvSpPr/>
              <p:nvPr/>
            </p:nvSpPr>
            <p:spPr>
              <a:xfrm>
                <a:off x="17088331" y="25547262"/>
                <a:ext cx="1808208" cy="396000"/>
              </a:xfrm>
              <a:prstGeom prst="roundRect">
                <a:avLst/>
              </a:prstGeom>
              <a:solidFill>
                <a:srgbClr val="E8D3A2"/>
              </a:solidFill>
              <a:ln>
                <a:solidFill>
                  <a:srgbClr val="E8D3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bg1"/>
                    </a:solidFill>
                  </a:rPr>
                  <a:t>Fusion partner exon</a:t>
                </a:r>
              </a:p>
            </p:txBody>
          </p:sp>
        </p:grpSp>
      </p:grpSp>
      <p:sp>
        <p:nvSpPr>
          <p:cNvPr id="115" name="TextBox 114"/>
          <p:cNvSpPr txBox="1"/>
          <p:nvPr/>
        </p:nvSpPr>
        <p:spPr>
          <a:xfrm>
            <a:off x="11865875" y="6592236"/>
            <a:ext cx="8532000" cy="3323987"/>
          </a:xfrm>
          <a:prstGeom prst="rect">
            <a:avLst/>
          </a:prstGeom>
          <a:noFill/>
        </p:spPr>
        <p:txBody>
          <a:bodyPr wrap="square" rtlCol="0">
            <a:spAutoFit/>
          </a:bodyPr>
          <a:lstStyle/>
          <a:p>
            <a:pPr algn="just"/>
            <a:r>
              <a:rPr lang="en-AU" sz="3000" dirty="0">
                <a:solidFill>
                  <a:srgbClr val="000000"/>
                </a:solidFill>
                <a:latin typeface="Open Sans" charset="0"/>
                <a:ea typeface="Open Sans" charset="0"/>
                <a:cs typeface="Open Sans" charset="0"/>
              </a:rPr>
              <a:t>We developed and assessed custom digital next generation sequencing (NGS) assay that captures intronic regions of </a:t>
            </a:r>
            <a:r>
              <a:rPr lang="en-AU" sz="3000" i="1" dirty="0">
                <a:solidFill>
                  <a:srgbClr val="000000"/>
                </a:solidFill>
                <a:latin typeface="Open Sans" charset="0"/>
                <a:ea typeface="Open Sans" charset="0"/>
                <a:cs typeface="Open Sans" charset="0"/>
              </a:rPr>
              <a:t>EWSR1</a:t>
            </a:r>
            <a:r>
              <a:rPr lang="en-AU" sz="3000" dirty="0">
                <a:solidFill>
                  <a:srgbClr val="000000"/>
                </a:solidFill>
                <a:latin typeface="Open Sans" charset="0"/>
                <a:ea typeface="Open Sans" charset="0"/>
                <a:cs typeface="Open Sans" charset="0"/>
              </a:rPr>
              <a:t> (covering the most common translocations, occurring in 85% of cases) as well as the coding regions of </a:t>
            </a:r>
            <a:r>
              <a:rPr lang="en-AU" sz="3000" i="1" dirty="0">
                <a:solidFill>
                  <a:srgbClr val="000000"/>
                </a:solidFill>
                <a:latin typeface="Open Sans" charset="0"/>
                <a:ea typeface="Open Sans" charset="0"/>
                <a:cs typeface="Open Sans" charset="0"/>
              </a:rPr>
              <a:t>STAG2</a:t>
            </a:r>
            <a:r>
              <a:rPr lang="en-AU" sz="3000" dirty="0">
                <a:solidFill>
                  <a:srgbClr val="000000"/>
                </a:solidFill>
                <a:latin typeface="Open Sans" charset="0"/>
                <a:ea typeface="Open Sans" charset="0"/>
                <a:cs typeface="Open Sans" charset="0"/>
              </a:rPr>
              <a:t> and </a:t>
            </a:r>
            <a:r>
              <a:rPr lang="en-AU" sz="3000" i="1" dirty="0">
                <a:solidFill>
                  <a:srgbClr val="000000"/>
                </a:solidFill>
                <a:latin typeface="Open Sans" charset="0"/>
                <a:ea typeface="Open Sans" charset="0"/>
                <a:cs typeface="Open Sans" charset="0"/>
              </a:rPr>
              <a:t>TP53</a:t>
            </a:r>
            <a:r>
              <a:rPr lang="en-AU" sz="3000" dirty="0">
                <a:solidFill>
                  <a:srgbClr val="000000"/>
                </a:solidFill>
                <a:latin typeface="Open Sans" charset="0"/>
                <a:ea typeface="Open Sans" charset="0"/>
                <a:cs typeface="Open Sans" charset="0"/>
              </a:rPr>
              <a:t>, to detect mutations in the circulation of patients diagnosed with ES.</a:t>
            </a:r>
          </a:p>
        </p:txBody>
      </p:sp>
      <p:grpSp>
        <p:nvGrpSpPr>
          <p:cNvPr id="116" name="Group 115" descr="Section Header and gold boundless bar"/>
          <p:cNvGrpSpPr/>
          <p:nvPr/>
        </p:nvGrpSpPr>
        <p:grpSpPr>
          <a:xfrm>
            <a:off x="11274634" y="5458380"/>
            <a:ext cx="6972300" cy="904357"/>
            <a:chOff x="8956548" y="11722608"/>
            <a:chExt cx="6972300" cy="904357"/>
          </a:xfrm>
        </p:grpSpPr>
        <p:sp>
          <p:nvSpPr>
            <p:cNvPr id="117" name="TextBox 116" descr="Section Header and gold boundless ba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Approach</a:t>
              </a:r>
            </a:p>
          </p:txBody>
        </p:sp>
        <p:pic>
          <p:nvPicPr>
            <p:cNvPr id="118" name="Picture 117" descr="Gold boundless ba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grpSp>
        <p:nvGrpSpPr>
          <p:cNvPr id="21" name="Group 20"/>
          <p:cNvGrpSpPr/>
          <p:nvPr/>
        </p:nvGrpSpPr>
        <p:grpSpPr>
          <a:xfrm>
            <a:off x="1121312" y="12409209"/>
            <a:ext cx="8532000" cy="8709341"/>
            <a:chOff x="1168400" y="10973859"/>
            <a:chExt cx="8532000" cy="8709341"/>
          </a:xfrm>
        </p:grpSpPr>
        <p:sp>
          <p:nvSpPr>
            <p:cNvPr id="122" name="Rectangle 121" descr="Purple box for quick facts"/>
            <p:cNvSpPr/>
            <p:nvPr/>
          </p:nvSpPr>
          <p:spPr>
            <a:xfrm>
              <a:off x="1168400" y="10973859"/>
              <a:ext cx="8532000" cy="8709341"/>
            </a:xfrm>
            <a:prstGeom prst="rect">
              <a:avLst/>
            </a:prstGeom>
            <a:solidFill>
              <a:srgbClr val="33016F"/>
            </a:solidFill>
            <a:ln>
              <a:solidFill>
                <a:srgbClr val="3301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TextBox 155"/>
            <p:cNvSpPr txBox="1"/>
            <p:nvPr/>
          </p:nvSpPr>
          <p:spPr>
            <a:xfrm>
              <a:off x="1515367" y="11358212"/>
              <a:ext cx="7868485" cy="7940635"/>
            </a:xfrm>
            <a:prstGeom prst="rect">
              <a:avLst/>
            </a:prstGeom>
            <a:noFill/>
          </p:spPr>
          <p:txBody>
            <a:bodyPr wrap="square" rtlCol="0">
              <a:spAutoFit/>
            </a:bodyPr>
            <a:lstStyle/>
            <a:p>
              <a:pPr algn="just">
                <a:spcAft>
                  <a:spcPts val="1200"/>
                </a:spcAft>
              </a:pPr>
              <a:r>
                <a:rPr lang="en-US" sz="2800" b="1" dirty="0">
                  <a:solidFill>
                    <a:srgbClr val="E8D3A2"/>
                  </a:solidFill>
                  <a:latin typeface="Encode Sans Normal Black" charset="0"/>
                  <a:ea typeface="Encode Sans Normal Black" charset="0"/>
                  <a:cs typeface="Encode Sans Normal Black" charset="0"/>
                </a:rPr>
                <a:t>Quick Facts – ES Molecular Biomarkers</a:t>
              </a:r>
            </a:p>
            <a:p>
              <a:pPr algn="just">
                <a:spcAft>
                  <a:spcPts val="1200"/>
                </a:spcAft>
              </a:pPr>
              <a:r>
                <a:rPr lang="en-US" sz="2200" b="1" dirty="0">
                  <a:solidFill>
                    <a:schemeClr val="bg1"/>
                  </a:solidFill>
                </a:rPr>
                <a:t>&gt;</a:t>
              </a:r>
              <a:r>
                <a:rPr lang="en-US" sz="2200" dirty="0">
                  <a:solidFill>
                    <a:srgbClr val="FFFFFF"/>
                  </a:solidFill>
                </a:rPr>
                <a:t> </a:t>
              </a:r>
              <a:r>
                <a:rPr lang="en-US" sz="2200" u="sng" dirty="0">
                  <a:solidFill>
                    <a:srgbClr val="FFFFFF"/>
                  </a:solidFill>
                </a:rPr>
                <a:t>Diagnostic biomarkers</a:t>
              </a:r>
              <a:r>
                <a:rPr lang="en-US" sz="2200" dirty="0">
                  <a:solidFill>
                    <a:srgbClr val="FFFFFF"/>
                  </a:solidFill>
                </a:rPr>
                <a:t>: </a:t>
              </a:r>
              <a:r>
                <a:rPr lang="en-AU" sz="2200" i="1" dirty="0">
                  <a:solidFill>
                    <a:srgbClr val="FFFFFF"/>
                  </a:solidFill>
                </a:rPr>
                <a:t>EWSR1</a:t>
              </a:r>
              <a:r>
                <a:rPr lang="en-AU" sz="2200" dirty="0">
                  <a:solidFill>
                    <a:srgbClr val="FFFFFF"/>
                  </a:solidFill>
                </a:rPr>
                <a:t> translocation is routinely assessed on diagnostic tumour tissues using FISH and/or RT-PCR and fusion is found in 95% of cases.</a:t>
              </a:r>
              <a:endParaRPr lang="en-US" sz="2200" dirty="0">
                <a:solidFill>
                  <a:srgbClr val="FFFFFF"/>
                </a:solidFill>
              </a:endParaRPr>
            </a:p>
            <a:p>
              <a:pPr algn="just">
                <a:spcAft>
                  <a:spcPts val="1200"/>
                </a:spcAft>
              </a:pPr>
              <a:r>
                <a:rPr lang="en-US" sz="2200" b="1" dirty="0">
                  <a:solidFill>
                    <a:schemeClr val="bg1"/>
                  </a:solidFill>
                </a:rPr>
                <a:t>&gt;</a:t>
              </a:r>
              <a:r>
                <a:rPr lang="en-US" sz="2200" dirty="0">
                  <a:solidFill>
                    <a:srgbClr val="FFFFFF"/>
                  </a:solidFill>
                </a:rPr>
                <a:t> </a:t>
              </a:r>
              <a:r>
                <a:rPr lang="en-US" sz="2200" u="sng" dirty="0">
                  <a:solidFill>
                    <a:srgbClr val="FFFFFF"/>
                  </a:solidFill>
                </a:rPr>
                <a:t>Research findings</a:t>
              </a:r>
              <a:r>
                <a:rPr lang="en-US" sz="2200" dirty="0">
                  <a:solidFill>
                    <a:srgbClr val="FFFFFF"/>
                  </a:solidFill>
                </a:rPr>
                <a:t>:</a:t>
              </a:r>
            </a:p>
            <a:p>
              <a:pPr algn="just">
                <a:spcAft>
                  <a:spcPts val="1200"/>
                </a:spcAft>
              </a:pPr>
              <a:r>
                <a:rPr lang="en-US" sz="2200" dirty="0">
                  <a:solidFill>
                    <a:srgbClr val="FFFFFF"/>
                  </a:solidFill>
                </a:rPr>
                <a:t> - </a:t>
              </a:r>
              <a:r>
                <a:rPr lang="en-AU" sz="2200" dirty="0">
                  <a:solidFill>
                    <a:srgbClr val="FFFFFF"/>
                  </a:solidFill>
                </a:rPr>
                <a:t>ES tumours have a very low density of somatic mutation and structural variation.</a:t>
              </a:r>
            </a:p>
            <a:p>
              <a:pPr algn="just">
                <a:spcAft>
                  <a:spcPts val="1200"/>
                </a:spcAft>
              </a:pPr>
              <a:r>
                <a:rPr lang="en-AU" sz="2200" dirty="0">
                  <a:solidFill>
                    <a:srgbClr val="FFFFFF"/>
                  </a:solidFill>
                </a:rPr>
                <a:t> - Additional highly mutated genes include </a:t>
              </a:r>
              <a:r>
                <a:rPr lang="en-US" sz="2200" i="1" dirty="0">
                  <a:solidFill>
                    <a:srgbClr val="FFFFFF"/>
                  </a:solidFill>
                </a:rPr>
                <a:t>STAG2</a:t>
              </a:r>
              <a:r>
                <a:rPr lang="en-US" sz="2200" dirty="0">
                  <a:solidFill>
                    <a:srgbClr val="FFFFFF"/>
                  </a:solidFill>
                </a:rPr>
                <a:t> and </a:t>
              </a:r>
              <a:r>
                <a:rPr lang="en-US" sz="2200" i="1" dirty="0">
                  <a:solidFill>
                    <a:srgbClr val="FFFFFF"/>
                  </a:solidFill>
                </a:rPr>
                <a:t>TP53</a:t>
              </a:r>
              <a:r>
                <a:rPr lang="en-US" sz="2200" dirty="0">
                  <a:solidFill>
                    <a:srgbClr val="FFFFFF"/>
                  </a:solidFill>
                </a:rPr>
                <a:t> in 20% and 6% of cases, respectively.</a:t>
              </a:r>
            </a:p>
            <a:p>
              <a:pPr algn="just">
                <a:spcAft>
                  <a:spcPts val="1200"/>
                </a:spcAft>
              </a:pPr>
              <a:r>
                <a:rPr lang="en-US" sz="2200" dirty="0">
                  <a:solidFill>
                    <a:srgbClr val="FFFFFF"/>
                  </a:solidFill>
                </a:rPr>
                <a:t> - </a:t>
              </a:r>
              <a:r>
                <a:rPr lang="en-US" sz="2200" i="1" dirty="0">
                  <a:solidFill>
                    <a:srgbClr val="FFFFFF"/>
                  </a:solidFill>
                </a:rPr>
                <a:t>STAG2</a:t>
              </a:r>
              <a:r>
                <a:rPr lang="en-US" sz="2200" dirty="0">
                  <a:solidFill>
                    <a:srgbClr val="FFFFFF"/>
                  </a:solidFill>
                </a:rPr>
                <a:t> and </a:t>
              </a:r>
              <a:r>
                <a:rPr lang="en-US" sz="2200" i="1" dirty="0">
                  <a:solidFill>
                    <a:srgbClr val="FFFFFF"/>
                  </a:solidFill>
                </a:rPr>
                <a:t>TP53</a:t>
              </a:r>
              <a:r>
                <a:rPr lang="en-US" sz="2200" dirty="0">
                  <a:solidFill>
                    <a:srgbClr val="FFFFFF"/>
                  </a:solidFill>
                </a:rPr>
                <a:t> mutations are associated with highly aggressive </a:t>
              </a:r>
              <a:r>
                <a:rPr lang="en-AU" sz="2200" dirty="0">
                  <a:solidFill>
                    <a:srgbClr val="FFFFFF"/>
                  </a:solidFill>
                </a:rPr>
                <a:t>tumours </a:t>
              </a:r>
              <a:r>
                <a:rPr lang="en-US" sz="2200" dirty="0">
                  <a:solidFill>
                    <a:srgbClr val="FFFFFF"/>
                  </a:solidFill>
                </a:rPr>
                <a:t>and a poorer outcome.</a:t>
              </a:r>
            </a:p>
            <a:p>
              <a:pPr algn="just">
                <a:spcAft>
                  <a:spcPts val="1200"/>
                </a:spcAft>
              </a:pPr>
              <a:r>
                <a:rPr lang="en-US" sz="2200" dirty="0">
                  <a:solidFill>
                    <a:srgbClr val="FFFFFF"/>
                  </a:solidFill>
                </a:rPr>
                <a:t> - STAG2 participates in the DNA damage repair pathway, with mutations conferring sensitivity to </a:t>
              </a:r>
              <a:r>
                <a:rPr lang="en-AU" sz="2200" dirty="0">
                  <a:solidFill>
                    <a:srgbClr val="FFFFFF"/>
                  </a:solidFill>
                </a:rPr>
                <a:t>poly-ADP ribose polymerase (PARP) inhibitors </a:t>
              </a:r>
              <a:r>
                <a:rPr lang="en-AU" sz="2200" i="1" dirty="0">
                  <a:solidFill>
                    <a:srgbClr val="FFFFFF"/>
                  </a:solidFill>
                </a:rPr>
                <a:t>in-vitro</a:t>
              </a:r>
              <a:r>
                <a:rPr lang="en-AU" sz="2200" dirty="0">
                  <a:solidFill>
                    <a:srgbClr val="FFFFFF"/>
                  </a:solidFill>
                </a:rPr>
                <a:t>.</a:t>
              </a:r>
            </a:p>
            <a:p>
              <a:pPr algn="just">
                <a:spcAft>
                  <a:spcPts val="1200"/>
                </a:spcAft>
              </a:pPr>
              <a:r>
                <a:rPr lang="en-AU" sz="2200" dirty="0">
                  <a:solidFill>
                    <a:srgbClr val="FFFFFF"/>
                  </a:solidFill>
                </a:rPr>
                <a:t> - PARP inhibitors are currently investigated as salvage therapy strategy for relapsed patients with ES.</a:t>
              </a:r>
            </a:p>
            <a:p>
              <a:pPr algn="just">
                <a:spcAft>
                  <a:spcPts val="1200"/>
                </a:spcAft>
              </a:pPr>
              <a:r>
                <a:rPr lang="en-AU" sz="2400" b="1" i="1" dirty="0">
                  <a:solidFill>
                    <a:srgbClr val="E8D3A2"/>
                  </a:solidFill>
                </a:rPr>
                <a:t>EWSR1</a:t>
              </a:r>
              <a:r>
                <a:rPr lang="en-AU" sz="2400" b="1" dirty="0">
                  <a:solidFill>
                    <a:srgbClr val="E8D3A2"/>
                  </a:solidFill>
                </a:rPr>
                <a:t>, </a:t>
              </a:r>
              <a:r>
                <a:rPr lang="en-AU" sz="2400" b="1" i="1" dirty="0">
                  <a:solidFill>
                    <a:srgbClr val="E8D3A2"/>
                  </a:solidFill>
                </a:rPr>
                <a:t>STAG2</a:t>
              </a:r>
              <a:r>
                <a:rPr lang="en-AU" sz="2400" b="1" dirty="0">
                  <a:solidFill>
                    <a:srgbClr val="E8D3A2"/>
                  </a:solidFill>
                </a:rPr>
                <a:t>, and </a:t>
              </a:r>
              <a:r>
                <a:rPr lang="en-AU" sz="2400" b="1" i="1" dirty="0">
                  <a:solidFill>
                    <a:srgbClr val="E8D3A2"/>
                  </a:solidFill>
                </a:rPr>
                <a:t>TP53</a:t>
              </a:r>
              <a:r>
                <a:rPr lang="en-AU" sz="2400" b="1" dirty="0">
                  <a:solidFill>
                    <a:srgbClr val="E8D3A2"/>
                  </a:solidFill>
                </a:rPr>
                <a:t> thus offer an attractive target for a liquid biopsy assay that is based on circulating tumour DNA (ctDNA) analysis.</a:t>
              </a:r>
              <a:endParaRPr lang="en-US" sz="2400" b="1" dirty="0">
                <a:solidFill>
                  <a:srgbClr val="E8D3A2"/>
                </a:solidFill>
              </a:endParaRPr>
            </a:p>
          </p:txBody>
        </p:sp>
      </p:grpSp>
      <p:grpSp>
        <p:nvGrpSpPr>
          <p:cNvPr id="108" name="Group 107">
            <a:extLst>
              <a:ext uri="{FF2B5EF4-FFF2-40B4-BE49-F238E27FC236}">
                <a16:creationId xmlns:a16="http://schemas.microsoft.com/office/drawing/2014/main" id="{9772BF32-C159-4042-9ECB-3656247D863A}"/>
              </a:ext>
            </a:extLst>
          </p:cNvPr>
          <p:cNvGrpSpPr/>
          <p:nvPr/>
        </p:nvGrpSpPr>
        <p:grpSpPr>
          <a:xfrm>
            <a:off x="21377786" y="11536146"/>
            <a:ext cx="20246464" cy="7949588"/>
            <a:chOff x="11252305" y="13664117"/>
            <a:chExt cx="20246464" cy="7949588"/>
          </a:xfrm>
        </p:grpSpPr>
        <p:sp>
          <p:nvSpPr>
            <p:cNvPr id="83" name="Rectangle 82">
              <a:extLst>
                <a:ext uri="{FF2B5EF4-FFF2-40B4-BE49-F238E27FC236}">
                  <a16:creationId xmlns:a16="http://schemas.microsoft.com/office/drawing/2014/main" id="{EE555E2D-E618-A844-B8FF-7F5F7060A3F7}"/>
                </a:ext>
              </a:extLst>
            </p:cNvPr>
            <p:cNvSpPr/>
            <p:nvPr/>
          </p:nvSpPr>
          <p:spPr>
            <a:xfrm>
              <a:off x="22400483" y="15326644"/>
              <a:ext cx="594000" cy="2666993"/>
            </a:xfrm>
            <a:prstGeom prst="rect">
              <a:avLst/>
            </a:prstGeom>
            <a:solidFill>
              <a:srgbClr val="CEBADE">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Rectangle 214">
              <a:extLst>
                <a:ext uri="{FF2B5EF4-FFF2-40B4-BE49-F238E27FC236}">
                  <a16:creationId xmlns:a16="http://schemas.microsoft.com/office/drawing/2014/main" id="{90E570D0-3D2D-8445-9EB1-718C8FE619F6}"/>
                </a:ext>
              </a:extLst>
            </p:cNvPr>
            <p:cNvSpPr/>
            <p:nvPr/>
          </p:nvSpPr>
          <p:spPr>
            <a:xfrm>
              <a:off x="22996763" y="15326644"/>
              <a:ext cx="594000" cy="2666993"/>
            </a:xfrm>
            <a:prstGeom prst="rect">
              <a:avLst/>
            </a:prstGeom>
            <a:solidFill>
              <a:srgbClr val="7030A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8" name="Group 87">
              <a:extLst>
                <a:ext uri="{FF2B5EF4-FFF2-40B4-BE49-F238E27FC236}">
                  <a16:creationId xmlns:a16="http://schemas.microsoft.com/office/drawing/2014/main" id="{453288E9-0DA8-7A46-A1D0-D57621844253}"/>
                </a:ext>
              </a:extLst>
            </p:cNvPr>
            <p:cNvGrpSpPr/>
            <p:nvPr/>
          </p:nvGrpSpPr>
          <p:grpSpPr>
            <a:xfrm>
              <a:off x="11252305" y="13664117"/>
              <a:ext cx="20246464" cy="7949588"/>
              <a:chOff x="11252305" y="13664117"/>
              <a:chExt cx="20246464" cy="7949588"/>
            </a:xfrm>
          </p:grpSpPr>
          <p:sp>
            <p:nvSpPr>
              <p:cNvPr id="216" name="TextBox 215"/>
              <p:cNvSpPr txBox="1"/>
              <p:nvPr/>
            </p:nvSpPr>
            <p:spPr>
              <a:xfrm>
                <a:off x="11252305" y="13664117"/>
                <a:ext cx="9389791" cy="553998"/>
              </a:xfrm>
              <a:prstGeom prst="rect">
                <a:avLst/>
              </a:prstGeom>
              <a:noFill/>
            </p:spPr>
            <p:txBody>
              <a:bodyPr wrap="square" rtlCol="0">
                <a:spAutoFit/>
              </a:bodyPr>
              <a:lstStyle/>
              <a:p>
                <a:pPr algn="ctr"/>
                <a:r>
                  <a:rPr lang="en-AU" sz="3000" dirty="0" err="1">
                    <a:solidFill>
                      <a:srgbClr val="33016F"/>
                    </a:solidFill>
                    <a:latin typeface="Uni Sans Book" charset="0"/>
                    <a:ea typeface="Uni Sans Book" charset="0"/>
                    <a:cs typeface="Uni Sans Book" charset="0"/>
                  </a:rPr>
                  <a:t>ctDNA</a:t>
                </a:r>
                <a:r>
                  <a:rPr lang="en-AU" sz="3000" dirty="0">
                    <a:solidFill>
                      <a:srgbClr val="33016F"/>
                    </a:solidFill>
                    <a:latin typeface="Uni Sans Book" charset="0"/>
                    <a:ea typeface="Uni Sans Book" charset="0"/>
                    <a:cs typeface="Uni Sans Book" charset="0"/>
                  </a:rPr>
                  <a:t> dynamics throughout the course of treatment</a:t>
                </a:r>
              </a:p>
            </p:txBody>
          </p:sp>
          <p:sp>
            <p:nvSpPr>
              <p:cNvPr id="165" name="Rectangle 164">
                <a:extLst>
                  <a:ext uri="{FF2B5EF4-FFF2-40B4-BE49-F238E27FC236}">
                    <a16:creationId xmlns:a16="http://schemas.microsoft.com/office/drawing/2014/main" id="{DA064F48-B1DF-CC4E-A30C-B1862E0F773C}"/>
                  </a:ext>
                </a:extLst>
              </p:cNvPr>
              <p:cNvSpPr/>
              <p:nvPr/>
            </p:nvSpPr>
            <p:spPr>
              <a:xfrm>
                <a:off x="11509271" y="20136377"/>
                <a:ext cx="19989498" cy="1477328"/>
              </a:xfrm>
              <a:prstGeom prst="rect">
                <a:avLst/>
              </a:prstGeom>
            </p:spPr>
            <p:txBody>
              <a:bodyPr wrap="square">
                <a:spAutoFit/>
              </a:bodyPr>
              <a:lstStyle/>
              <a:p>
                <a:pPr algn="just"/>
                <a:r>
                  <a:rPr lang="en-AU" sz="1800" b="1" dirty="0">
                    <a:cs typeface="Futura Medium" panose="020B0602020204020303"/>
                  </a:rPr>
                  <a:t>Figure 4. </a:t>
                </a:r>
                <a:r>
                  <a:rPr lang="en-AU" sz="1800" dirty="0" err="1">
                    <a:cs typeface="Futura Medium" panose="020B0602020204020303"/>
                  </a:rPr>
                  <a:t>ctDNA</a:t>
                </a:r>
                <a:r>
                  <a:rPr lang="en-AU" sz="1800" dirty="0">
                    <a:cs typeface="Futura Medium" panose="020B0602020204020303"/>
                  </a:rPr>
                  <a:t> levels and patterns throughout the clinical course of three patients diagnosed with metastatic (A) and localised (B) ES. Matched </a:t>
                </a:r>
                <a:r>
                  <a:rPr lang="en-AU" sz="1800" dirty="0" err="1">
                    <a:cs typeface="Futura Medium" panose="020B0602020204020303"/>
                  </a:rPr>
                  <a:t>ddPCR</a:t>
                </a:r>
                <a:r>
                  <a:rPr lang="en-AU" sz="1800" dirty="0">
                    <a:cs typeface="Futura Medium" panose="020B0602020204020303"/>
                  </a:rPr>
                  <a:t> data available for patients in (A) presented in line graphs with 95% CI. NGS-negative samples with matched </a:t>
                </a:r>
                <a:r>
                  <a:rPr lang="en-AU" sz="1800" dirty="0" err="1">
                    <a:cs typeface="Futura Medium" panose="020B0602020204020303"/>
                  </a:rPr>
                  <a:t>ddPCR</a:t>
                </a:r>
                <a:r>
                  <a:rPr lang="en-AU" sz="1800" dirty="0">
                    <a:cs typeface="Futura Medium" panose="020B0602020204020303"/>
                  </a:rPr>
                  <a:t>-positive are highlighted in red frame. Clinical imaging studies indicate: </a:t>
                </a:r>
                <a:r>
                  <a:rPr lang="en-AU" sz="1800" b="1" dirty="0">
                    <a:sym typeface="Webdings"/>
                  </a:rPr>
                  <a:t></a:t>
                </a:r>
                <a:r>
                  <a:rPr lang="en-AU" sz="1800" dirty="0">
                    <a:sym typeface="Webdings"/>
                  </a:rPr>
                  <a:t>- evidence of disease, </a:t>
                </a:r>
                <a:r>
                  <a:rPr lang="en-AU" sz="1800" b="1" dirty="0">
                    <a:sym typeface="Webdings"/>
                  </a:rPr>
                  <a:t></a:t>
                </a:r>
                <a:r>
                  <a:rPr lang="en-AU" sz="1800" dirty="0">
                    <a:sym typeface="Webdings"/>
                  </a:rPr>
                  <a:t> - no evidence of disease, </a:t>
                </a:r>
                <a:r>
                  <a:rPr lang="en-AU" sz="1800" b="1" dirty="0">
                    <a:solidFill>
                      <a:srgbClr val="7D851B"/>
                    </a:solidFill>
                    <a:sym typeface="Webdings"/>
                  </a:rPr>
                  <a:t>Green</a:t>
                </a:r>
                <a:r>
                  <a:rPr lang="en-AU" sz="1800" dirty="0">
                    <a:sym typeface="Webdings"/>
                  </a:rPr>
                  <a:t> – disease regression, </a:t>
                </a:r>
                <a:r>
                  <a:rPr lang="en-AU" sz="1800" b="1" dirty="0">
                    <a:sym typeface="Webdings"/>
                  </a:rPr>
                  <a:t>Black</a:t>
                </a:r>
                <a:r>
                  <a:rPr lang="en-AU" sz="1800" dirty="0">
                    <a:sym typeface="Webdings"/>
                  </a:rPr>
                  <a:t> – stable disease, </a:t>
                </a:r>
                <a:r>
                  <a:rPr lang="en-AU" sz="1800" b="1" dirty="0">
                    <a:solidFill>
                      <a:srgbClr val="C00000"/>
                    </a:solidFill>
                    <a:sym typeface="Webdings"/>
                  </a:rPr>
                  <a:t>Red</a:t>
                </a:r>
                <a:r>
                  <a:rPr lang="en-AU" sz="1800" dirty="0">
                    <a:sym typeface="Webdings"/>
                  </a:rPr>
                  <a:t> – disease progression. PARP inhibitor (Olaparib) targeted treatment is indicated by background shading (</a:t>
                </a:r>
                <a:r>
                  <a:rPr lang="en-AU" sz="1800" b="1" dirty="0">
                    <a:solidFill>
                      <a:srgbClr val="CEBADE"/>
                    </a:solidFill>
                    <a:sym typeface="Webdings"/>
                  </a:rPr>
                  <a:t>lilac</a:t>
                </a:r>
                <a:r>
                  <a:rPr lang="en-AU" sz="1800" dirty="0">
                    <a:sym typeface="Webdings"/>
                  </a:rPr>
                  <a:t> – 3 cycles, </a:t>
                </a:r>
                <a:r>
                  <a:rPr lang="en-AU" sz="1800" b="1" dirty="0">
                    <a:solidFill>
                      <a:srgbClr val="7030A0"/>
                    </a:solidFill>
                    <a:sym typeface="Webdings"/>
                  </a:rPr>
                  <a:t>purple</a:t>
                </a:r>
                <a:r>
                  <a:rPr lang="en-AU" sz="1800" dirty="0">
                    <a:sym typeface="Webdings"/>
                  </a:rPr>
                  <a:t> -  1 additional cycle).</a:t>
                </a:r>
                <a:endParaRPr lang="en-AU" sz="1800" b="1" dirty="0"/>
              </a:p>
              <a:p>
                <a:pPr algn="just"/>
                <a:endParaRPr lang="en-AU" sz="1800" b="1" dirty="0"/>
              </a:p>
              <a:p>
                <a:pPr algn="just"/>
                <a:endParaRPr lang="en-AU" sz="1800" dirty="0">
                  <a:solidFill>
                    <a:srgbClr val="FF0000"/>
                  </a:solidFill>
                  <a:cs typeface="Futura Medium" panose="020B0602020204020303"/>
                </a:endParaRPr>
              </a:p>
            </p:txBody>
          </p:sp>
          <p:grpSp>
            <p:nvGrpSpPr>
              <p:cNvPr id="82" name="Group 81">
                <a:extLst>
                  <a:ext uri="{FF2B5EF4-FFF2-40B4-BE49-F238E27FC236}">
                    <a16:creationId xmlns:a16="http://schemas.microsoft.com/office/drawing/2014/main" id="{E430CA31-27B0-D84E-B51E-E7F4FB243C9B}"/>
                  </a:ext>
                </a:extLst>
              </p:cNvPr>
              <p:cNvGrpSpPr/>
              <p:nvPr/>
            </p:nvGrpSpPr>
            <p:grpSpPr>
              <a:xfrm>
                <a:off x="12059549" y="14872033"/>
                <a:ext cx="6459875" cy="4631773"/>
                <a:chOff x="12059549" y="14872033"/>
                <a:chExt cx="6459875" cy="4631773"/>
              </a:xfrm>
            </p:grpSpPr>
            <p:sp>
              <p:nvSpPr>
                <p:cNvPr id="170" name="Rectangle 169"/>
                <p:cNvSpPr/>
                <p:nvPr/>
              </p:nvSpPr>
              <p:spPr>
                <a:xfrm>
                  <a:off x="12059549" y="18565054"/>
                  <a:ext cx="721672" cy="276999"/>
                </a:xfrm>
                <a:prstGeom prst="rect">
                  <a:avLst/>
                </a:prstGeom>
              </p:spPr>
              <p:txBody>
                <a:bodyPr wrap="none">
                  <a:spAutoFit/>
                </a:bodyPr>
                <a:lstStyle/>
                <a:p>
                  <a:r>
                    <a:rPr lang="en-AU" sz="1200" dirty="0"/>
                    <a:t>Imaging:</a:t>
                  </a:r>
                </a:p>
              </p:txBody>
            </p:sp>
            <p:sp>
              <p:nvSpPr>
                <p:cNvPr id="166" name="Rectangle 165"/>
                <p:cNvSpPr/>
                <p:nvPr/>
              </p:nvSpPr>
              <p:spPr>
                <a:xfrm>
                  <a:off x="12183531" y="18923406"/>
                  <a:ext cx="1219373" cy="276999"/>
                </a:xfrm>
                <a:prstGeom prst="rect">
                  <a:avLst/>
                </a:prstGeom>
              </p:spPr>
              <p:txBody>
                <a:bodyPr wrap="none">
                  <a:spAutoFit/>
                </a:bodyPr>
                <a:lstStyle/>
                <a:p>
                  <a:r>
                    <a:rPr lang="en-AU" sz="1200" dirty="0"/>
                    <a:t>Primary tumour:</a:t>
                  </a:r>
                </a:p>
              </p:txBody>
            </p:sp>
            <p:sp>
              <p:nvSpPr>
                <p:cNvPr id="167" name="Rectangle 166"/>
                <p:cNvSpPr/>
                <p:nvPr/>
              </p:nvSpPr>
              <p:spPr>
                <a:xfrm>
                  <a:off x="14441276" y="18923406"/>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sp>
              <p:nvSpPr>
                <p:cNvPr id="168" name="Rectangle 167"/>
                <p:cNvSpPr/>
                <p:nvPr/>
              </p:nvSpPr>
              <p:spPr>
                <a:xfrm>
                  <a:off x="15486090" y="18923406"/>
                  <a:ext cx="338554" cy="276999"/>
                </a:xfrm>
                <a:prstGeom prst="rect">
                  <a:avLst/>
                </a:prstGeom>
              </p:spPr>
              <p:txBody>
                <a:bodyPr wrap="none">
                  <a:spAutoFit/>
                </a:bodyPr>
                <a:lstStyle/>
                <a:p>
                  <a:r>
                    <a:rPr lang="en-AU" sz="1200" b="1" dirty="0">
                      <a:sym typeface="Webdings"/>
                    </a:rPr>
                    <a:t></a:t>
                  </a:r>
                  <a:endParaRPr lang="en-AU" sz="1200" b="1" dirty="0"/>
                </a:p>
              </p:txBody>
            </p:sp>
            <p:sp>
              <p:nvSpPr>
                <p:cNvPr id="169" name="Rectangle 168"/>
                <p:cNvSpPr/>
                <p:nvPr/>
              </p:nvSpPr>
              <p:spPr>
                <a:xfrm>
                  <a:off x="13474031" y="18923406"/>
                  <a:ext cx="704039" cy="276999"/>
                </a:xfrm>
                <a:prstGeom prst="rect">
                  <a:avLst/>
                </a:prstGeom>
              </p:spPr>
              <p:txBody>
                <a:bodyPr wrap="none">
                  <a:spAutoFit/>
                </a:bodyPr>
                <a:lstStyle/>
                <a:p>
                  <a:r>
                    <a:rPr lang="en-AU" sz="1200" dirty="0"/>
                    <a:t>baseline</a:t>
                  </a:r>
                </a:p>
              </p:txBody>
            </p:sp>
            <p:sp>
              <p:nvSpPr>
                <p:cNvPr id="171" name="Rectangle 170"/>
                <p:cNvSpPr/>
                <p:nvPr/>
              </p:nvSpPr>
              <p:spPr>
                <a:xfrm>
                  <a:off x="12225346" y="19226807"/>
                  <a:ext cx="869918" cy="276999"/>
                </a:xfrm>
                <a:prstGeom prst="rect">
                  <a:avLst/>
                </a:prstGeom>
              </p:spPr>
              <p:txBody>
                <a:bodyPr wrap="none">
                  <a:spAutoFit/>
                </a:bodyPr>
                <a:lstStyle/>
                <a:p>
                  <a:r>
                    <a:rPr lang="en-AU" sz="1200" dirty="0"/>
                    <a:t>Lung </a:t>
                  </a:r>
                  <a:r>
                    <a:rPr lang="en-AU" sz="1200" dirty="0" err="1"/>
                    <a:t>mets</a:t>
                  </a:r>
                  <a:r>
                    <a:rPr lang="en-AU" sz="1200" dirty="0"/>
                    <a:t>:</a:t>
                  </a:r>
                </a:p>
              </p:txBody>
            </p:sp>
            <p:sp>
              <p:nvSpPr>
                <p:cNvPr id="172" name="Rectangle 171"/>
                <p:cNvSpPr/>
                <p:nvPr/>
              </p:nvSpPr>
              <p:spPr>
                <a:xfrm>
                  <a:off x="14441276" y="19226807"/>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sp>
              <p:nvSpPr>
                <p:cNvPr id="173" name="Rectangle 172"/>
                <p:cNvSpPr/>
                <p:nvPr/>
              </p:nvSpPr>
              <p:spPr>
                <a:xfrm>
                  <a:off x="15486090" y="19226807"/>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sp>
              <p:nvSpPr>
                <p:cNvPr id="174" name="Rectangle 173"/>
                <p:cNvSpPr/>
                <p:nvPr/>
              </p:nvSpPr>
              <p:spPr>
                <a:xfrm>
                  <a:off x="13475399" y="19226807"/>
                  <a:ext cx="704039" cy="276999"/>
                </a:xfrm>
                <a:prstGeom prst="rect">
                  <a:avLst/>
                </a:prstGeom>
              </p:spPr>
              <p:txBody>
                <a:bodyPr wrap="none">
                  <a:spAutoFit/>
                </a:bodyPr>
                <a:lstStyle/>
                <a:p>
                  <a:r>
                    <a:rPr lang="en-AU" sz="1200" dirty="0"/>
                    <a:t>baseline</a:t>
                  </a:r>
                </a:p>
              </p:txBody>
            </p:sp>
            <p:sp>
              <p:nvSpPr>
                <p:cNvPr id="175" name="Rectangle 174"/>
                <p:cNvSpPr/>
                <p:nvPr/>
              </p:nvSpPr>
              <p:spPr>
                <a:xfrm>
                  <a:off x="16753858" y="18923406"/>
                  <a:ext cx="338554" cy="276999"/>
                </a:xfrm>
                <a:prstGeom prst="rect">
                  <a:avLst/>
                </a:prstGeom>
              </p:spPr>
              <p:txBody>
                <a:bodyPr wrap="none">
                  <a:spAutoFit/>
                </a:bodyPr>
                <a:lstStyle/>
                <a:p>
                  <a:r>
                    <a:rPr lang="en-AU" sz="1200" b="1" dirty="0">
                      <a:sym typeface="Webdings"/>
                    </a:rPr>
                    <a:t></a:t>
                  </a:r>
                  <a:endParaRPr lang="en-AU" sz="1200" b="1" dirty="0"/>
                </a:p>
              </p:txBody>
            </p:sp>
            <p:sp>
              <p:nvSpPr>
                <p:cNvPr id="176" name="Rectangle 175"/>
                <p:cNvSpPr/>
                <p:nvPr/>
              </p:nvSpPr>
              <p:spPr>
                <a:xfrm>
                  <a:off x="16753858" y="19226807"/>
                  <a:ext cx="338554" cy="276999"/>
                </a:xfrm>
                <a:prstGeom prst="rect">
                  <a:avLst/>
                </a:prstGeom>
              </p:spPr>
              <p:txBody>
                <a:bodyPr wrap="none">
                  <a:spAutoFit/>
                </a:bodyPr>
                <a:lstStyle/>
                <a:p>
                  <a:r>
                    <a:rPr lang="en-AU" sz="1200" b="1" dirty="0">
                      <a:sym typeface="Webdings"/>
                    </a:rPr>
                    <a:t></a:t>
                  </a:r>
                  <a:endParaRPr lang="en-AU" sz="1200" b="1" dirty="0"/>
                </a:p>
              </p:txBody>
            </p:sp>
            <p:sp>
              <p:nvSpPr>
                <p:cNvPr id="177" name="Rectangle 176"/>
                <p:cNvSpPr/>
                <p:nvPr/>
              </p:nvSpPr>
              <p:spPr>
                <a:xfrm>
                  <a:off x="17937091" y="18923406"/>
                  <a:ext cx="338554" cy="276999"/>
                </a:xfrm>
                <a:prstGeom prst="rect">
                  <a:avLst/>
                </a:prstGeom>
              </p:spPr>
              <p:txBody>
                <a:bodyPr wrap="none">
                  <a:spAutoFit/>
                </a:bodyPr>
                <a:lstStyle/>
                <a:p>
                  <a:r>
                    <a:rPr lang="en-AU" sz="1200" b="1" dirty="0">
                      <a:sym typeface="Webdings"/>
                    </a:rPr>
                    <a:t></a:t>
                  </a:r>
                  <a:endParaRPr lang="en-AU" sz="1200" b="1" dirty="0"/>
                </a:p>
              </p:txBody>
            </p:sp>
            <p:sp>
              <p:nvSpPr>
                <p:cNvPr id="178" name="Rectangle 177"/>
                <p:cNvSpPr/>
                <p:nvPr/>
              </p:nvSpPr>
              <p:spPr>
                <a:xfrm>
                  <a:off x="17937091" y="19226807"/>
                  <a:ext cx="338554" cy="276999"/>
                </a:xfrm>
                <a:prstGeom prst="rect">
                  <a:avLst/>
                </a:prstGeom>
              </p:spPr>
              <p:txBody>
                <a:bodyPr wrap="none">
                  <a:spAutoFit/>
                </a:bodyPr>
                <a:lstStyle/>
                <a:p>
                  <a:r>
                    <a:rPr lang="en-AU" sz="1200" b="1" dirty="0">
                      <a:sym typeface="Webdings"/>
                    </a:rPr>
                    <a:t></a:t>
                  </a:r>
                  <a:endParaRPr lang="en-AU" sz="1200" b="1" dirty="0"/>
                </a:p>
              </p:txBody>
            </p:sp>
            <p:grpSp>
              <p:nvGrpSpPr>
                <p:cNvPr id="25" name="Group 24">
                  <a:extLst>
                    <a:ext uri="{FF2B5EF4-FFF2-40B4-BE49-F238E27FC236}">
                      <a16:creationId xmlns:a16="http://schemas.microsoft.com/office/drawing/2014/main" id="{1A55C302-B9EF-EA4B-B4F8-A792ED86640A}"/>
                    </a:ext>
                  </a:extLst>
                </p:cNvPr>
                <p:cNvGrpSpPr/>
                <p:nvPr/>
              </p:nvGrpSpPr>
              <p:grpSpPr>
                <a:xfrm>
                  <a:off x="13152635" y="14872033"/>
                  <a:ext cx="5366789" cy="3970020"/>
                  <a:chOff x="11966166" y="14872033"/>
                  <a:chExt cx="5366789" cy="3970020"/>
                </a:xfrm>
              </p:grpSpPr>
              <p:sp>
                <p:nvSpPr>
                  <p:cNvPr id="181" name="TextBox 180"/>
                  <p:cNvSpPr txBox="1"/>
                  <p:nvPr/>
                </p:nvSpPr>
                <p:spPr>
                  <a:xfrm>
                    <a:off x="13898851" y="18472721"/>
                    <a:ext cx="2319418" cy="369332"/>
                  </a:xfrm>
                  <a:prstGeom prst="rect">
                    <a:avLst/>
                  </a:prstGeom>
                  <a:noFill/>
                </p:spPr>
                <p:txBody>
                  <a:bodyPr vert="horz" wrap="square" rtlCol="0">
                    <a:spAutoFit/>
                  </a:bodyPr>
                  <a:lstStyle/>
                  <a:p>
                    <a:pPr algn="ctr"/>
                    <a:r>
                      <a:rPr lang="en-US" sz="1800" dirty="0">
                        <a:solidFill>
                          <a:srgbClr val="33006F"/>
                        </a:solidFill>
                        <a:latin typeface="Uni Sans Book" charset="0"/>
                        <a:ea typeface="Uni Sans Book" charset="0"/>
                        <a:cs typeface="Uni Sans Book" charset="0"/>
                      </a:rPr>
                      <a:t>Days from </a:t>
                    </a:r>
                    <a:r>
                      <a:rPr lang="en-US" sz="1800" dirty="0" err="1">
                        <a:solidFill>
                          <a:srgbClr val="33006F"/>
                        </a:solidFill>
                        <a:latin typeface="Uni Sans Book" charset="0"/>
                        <a:ea typeface="Uni Sans Book" charset="0"/>
                        <a:cs typeface="Uni Sans Book" charset="0"/>
                      </a:rPr>
                      <a:t>Dx</a:t>
                    </a:r>
                    <a:endParaRPr lang="en-US" sz="1800" dirty="0">
                      <a:solidFill>
                        <a:srgbClr val="33006F"/>
                      </a:solidFill>
                      <a:latin typeface="Uni Sans Book" charset="0"/>
                      <a:ea typeface="Uni Sans Book" charset="0"/>
                      <a:cs typeface="Uni Sans Book" charset="0"/>
                    </a:endParaRPr>
                  </a:p>
                </p:txBody>
              </p:sp>
              <p:sp>
                <p:nvSpPr>
                  <p:cNvPr id="182" name="TextBox 181"/>
                  <p:cNvSpPr txBox="1"/>
                  <p:nvPr/>
                </p:nvSpPr>
                <p:spPr>
                  <a:xfrm rot="10800000">
                    <a:off x="11966166" y="15499696"/>
                    <a:ext cx="461665" cy="2783952"/>
                  </a:xfrm>
                  <a:prstGeom prst="rect">
                    <a:avLst/>
                  </a:prstGeom>
                  <a:noFill/>
                </p:spPr>
                <p:txBody>
                  <a:bodyPr vert="vert" wrap="square" rtlCol="0">
                    <a:spAutoFit/>
                  </a:bodyPr>
                  <a:lstStyle/>
                  <a:p>
                    <a:pPr algn="ctr"/>
                    <a:r>
                      <a:rPr lang="en-US" sz="1800" dirty="0">
                        <a:solidFill>
                          <a:srgbClr val="33006F"/>
                        </a:solidFill>
                        <a:latin typeface="Uni Sans Book" charset="0"/>
                        <a:ea typeface="Uni Sans Book" charset="0"/>
                        <a:cs typeface="Uni Sans Book" charset="0"/>
                      </a:rPr>
                      <a:t>%VAF</a:t>
                    </a:r>
                  </a:p>
                </p:txBody>
              </p:sp>
              <p:graphicFrame>
                <p:nvGraphicFramePr>
                  <p:cNvPr id="183" name="Chart 182">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1065430936"/>
                      </p:ext>
                    </p:extLst>
                  </p:nvPr>
                </p:nvGraphicFramePr>
                <p:xfrm>
                  <a:off x="12292955" y="14872033"/>
                  <a:ext cx="5040000" cy="3600000"/>
                </p:xfrm>
                <a:graphic>
                  <a:graphicData uri="http://schemas.openxmlformats.org/drawingml/2006/chart">
                    <c:chart xmlns:c="http://schemas.openxmlformats.org/drawingml/2006/chart" xmlns:r="http://schemas.openxmlformats.org/officeDocument/2006/relationships" r:id="rId8"/>
                  </a:graphicData>
                </a:graphic>
              </p:graphicFrame>
              <p:grpSp>
                <p:nvGrpSpPr>
                  <p:cNvPr id="207" name="Group 206"/>
                  <p:cNvGrpSpPr/>
                  <p:nvPr/>
                </p:nvGrpSpPr>
                <p:grpSpPr>
                  <a:xfrm>
                    <a:off x="15748980" y="16864971"/>
                    <a:ext cx="1215717" cy="375090"/>
                    <a:chOff x="16510111" y="16131735"/>
                    <a:chExt cx="1215717" cy="375090"/>
                  </a:xfrm>
                </p:grpSpPr>
                <p:grpSp>
                  <p:nvGrpSpPr>
                    <p:cNvPr id="208" name="Group 207"/>
                    <p:cNvGrpSpPr/>
                    <p:nvPr/>
                  </p:nvGrpSpPr>
                  <p:grpSpPr>
                    <a:xfrm>
                      <a:off x="16553446" y="16278225"/>
                      <a:ext cx="975962" cy="228600"/>
                      <a:chOff x="16553446" y="16421100"/>
                      <a:chExt cx="975962" cy="228600"/>
                    </a:xfrm>
                  </p:grpSpPr>
                  <p:cxnSp>
                    <p:nvCxnSpPr>
                      <p:cNvPr id="210" name="Straight Connector 209"/>
                      <p:cNvCxnSpPr/>
                      <p:nvPr/>
                    </p:nvCxnSpPr>
                    <p:spPr>
                      <a:xfrm>
                        <a:off x="16553446" y="164211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211" name="Straight Arrow Connector 210"/>
                      <p:cNvCxnSpPr/>
                      <p:nvPr/>
                    </p:nvCxnSpPr>
                    <p:spPr>
                      <a:xfrm flipV="1">
                        <a:off x="16553446" y="16535400"/>
                        <a:ext cx="9759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09" name="Rectangle 208"/>
                    <p:cNvSpPr/>
                    <p:nvPr/>
                  </p:nvSpPr>
                  <p:spPr>
                    <a:xfrm>
                      <a:off x="16510111" y="16131735"/>
                      <a:ext cx="1215717" cy="276999"/>
                    </a:xfrm>
                    <a:prstGeom prst="rect">
                      <a:avLst/>
                    </a:prstGeom>
                  </p:spPr>
                  <p:txBody>
                    <a:bodyPr wrap="none">
                      <a:spAutoFit/>
                    </a:bodyPr>
                    <a:lstStyle/>
                    <a:p>
                      <a:r>
                        <a:rPr lang="en-AU" sz="1200" dirty="0"/>
                        <a:t>Clinical emission</a:t>
                      </a:r>
                    </a:p>
                  </p:txBody>
                </p:sp>
              </p:grpSp>
            </p:grpSp>
          </p:grpSp>
          <p:grpSp>
            <p:nvGrpSpPr>
              <p:cNvPr id="74" name="Group 73">
                <a:extLst>
                  <a:ext uri="{FF2B5EF4-FFF2-40B4-BE49-F238E27FC236}">
                    <a16:creationId xmlns:a16="http://schemas.microsoft.com/office/drawing/2014/main" id="{F101649F-0FE2-6E43-9B1F-74459F162C93}"/>
                  </a:ext>
                </a:extLst>
              </p:cNvPr>
              <p:cNvGrpSpPr/>
              <p:nvPr/>
            </p:nvGrpSpPr>
            <p:grpSpPr>
              <a:xfrm>
                <a:off x="25354631" y="14872033"/>
                <a:ext cx="5995027" cy="4328372"/>
                <a:chOff x="25354631" y="14872033"/>
                <a:chExt cx="5995027" cy="4328372"/>
              </a:xfrm>
            </p:grpSpPr>
            <p:sp>
              <p:nvSpPr>
                <p:cNvPr id="205" name="Rectangle 204"/>
                <p:cNvSpPr/>
                <p:nvPr/>
              </p:nvSpPr>
              <p:spPr>
                <a:xfrm>
                  <a:off x="25354631" y="18923406"/>
                  <a:ext cx="704039" cy="276999"/>
                </a:xfrm>
                <a:prstGeom prst="rect">
                  <a:avLst/>
                </a:prstGeom>
              </p:spPr>
              <p:txBody>
                <a:bodyPr wrap="none">
                  <a:spAutoFit/>
                </a:bodyPr>
                <a:lstStyle/>
                <a:p>
                  <a:r>
                    <a:rPr lang="en-AU" sz="1200" dirty="0"/>
                    <a:t>baseline</a:t>
                  </a:r>
                </a:p>
              </p:txBody>
            </p:sp>
            <p:sp>
              <p:nvSpPr>
                <p:cNvPr id="206" name="Rectangle 205"/>
                <p:cNvSpPr/>
                <p:nvPr/>
              </p:nvSpPr>
              <p:spPr>
                <a:xfrm>
                  <a:off x="27241769" y="18923406"/>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sp>
              <p:nvSpPr>
                <p:cNvPr id="213" name="Rectangle 212"/>
                <p:cNvSpPr/>
                <p:nvPr/>
              </p:nvSpPr>
              <p:spPr>
                <a:xfrm>
                  <a:off x="28955212"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sp>
              <p:nvSpPr>
                <p:cNvPr id="214" name="Rectangle 213"/>
                <p:cNvSpPr/>
                <p:nvPr/>
              </p:nvSpPr>
              <p:spPr>
                <a:xfrm>
                  <a:off x="30381709"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grpSp>
              <p:nvGrpSpPr>
                <p:cNvPr id="27" name="Group 26">
                  <a:extLst>
                    <a:ext uri="{FF2B5EF4-FFF2-40B4-BE49-F238E27FC236}">
                      <a16:creationId xmlns:a16="http://schemas.microsoft.com/office/drawing/2014/main" id="{D042BA16-F8AC-4E4C-BDC0-14EBD62B60A4}"/>
                    </a:ext>
                  </a:extLst>
                </p:cNvPr>
                <p:cNvGrpSpPr/>
                <p:nvPr/>
              </p:nvGrpSpPr>
              <p:grpSpPr>
                <a:xfrm>
                  <a:off x="25354632" y="14872033"/>
                  <a:ext cx="5995026" cy="3970020"/>
                  <a:chOff x="23007557" y="14872033"/>
                  <a:chExt cx="5995026" cy="3970020"/>
                </a:xfrm>
              </p:grpSpPr>
              <p:graphicFrame>
                <p:nvGraphicFramePr>
                  <p:cNvPr id="202" name="Chart 201">
                    <a:extLst>
                      <a:ext uri="{FF2B5EF4-FFF2-40B4-BE49-F238E27FC236}">
                        <a16:creationId xmlns:a16="http://schemas.microsoft.com/office/drawing/2014/main" id="{00000000-0008-0000-0200-000004000000}"/>
                      </a:ext>
                    </a:extLst>
                  </p:cNvPr>
                  <p:cNvGraphicFramePr>
                    <a:graphicFrameLocks/>
                  </p:cNvGraphicFramePr>
                  <p:nvPr>
                    <p:extLst>
                      <p:ext uri="{D42A27DB-BD31-4B8C-83A1-F6EECF244321}">
                        <p14:modId xmlns:p14="http://schemas.microsoft.com/office/powerpoint/2010/main" val="3448306988"/>
                      </p:ext>
                    </p:extLst>
                  </p:nvPr>
                </p:nvGraphicFramePr>
                <p:xfrm>
                  <a:off x="23331132" y="14872033"/>
                  <a:ext cx="5040000" cy="3600000"/>
                </p:xfrm>
                <a:graphic>
                  <a:graphicData uri="http://schemas.openxmlformats.org/drawingml/2006/chart">
                    <c:chart xmlns:c="http://schemas.openxmlformats.org/drawingml/2006/chart" xmlns:r="http://schemas.openxmlformats.org/officeDocument/2006/relationships" r:id="rId9"/>
                  </a:graphicData>
                </a:graphic>
              </p:graphicFrame>
              <p:sp>
                <p:nvSpPr>
                  <p:cNvPr id="203" name="TextBox 202"/>
                  <p:cNvSpPr txBox="1"/>
                  <p:nvPr/>
                </p:nvSpPr>
                <p:spPr>
                  <a:xfrm>
                    <a:off x="24916838" y="18472721"/>
                    <a:ext cx="2319418" cy="369332"/>
                  </a:xfrm>
                  <a:prstGeom prst="rect">
                    <a:avLst/>
                  </a:prstGeom>
                  <a:noFill/>
                </p:spPr>
                <p:txBody>
                  <a:bodyPr vert="horz" wrap="square" rtlCol="0">
                    <a:spAutoFit/>
                  </a:bodyPr>
                  <a:lstStyle/>
                  <a:p>
                    <a:pPr algn="ctr"/>
                    <a:r>
                      <a:rPr lang="en-US" sz="1800" dirty="0">
                        <a:solidFill>
                          <a:srgbClr val="33006F"/>
                        </a:solidFill>
                        <a:latin typeface="Uni Sans Book" charset="0"/>
                        <a:ea typeface="Uni Sans Book" charset="0"/>
                        <a:cs typeface="Uni Sans Book" charset="0"/>
                      </a:rPr>
                      <a:t>Days from </a:t>
                    </a:r>
                    <a:r>
                      <a:rPr lang="en-US" sz="1800" dirty="0" err="1">
                        <a:solidFill>
                          <a:srgbClr val="33006F"/>
                        </a:solidFill>
                        <a:latin typeface="Uni Sans Book" charset="0"/>
                        <a:ea typeface="Uni Sans Book" charset="0"/>
                        <a:cs typeface="Uni Sans Book" charset="0"/>
                      </a:rPr>
                      <a:t>Dx</a:t>
                    </a:r>
                    <a:endParaRPr lang="en-US" sz="1800" dirty="0">
                      <a:solidFill>
                        <a:srgbClr val="33006F"/>
                      </a:solidFill>
                      <a:latin typeface="Uni Sans Book" charset="0"/>
                      <a:ea typeface="Uni Sans Book" charset="0"/>
                      <a:cs typeface="Uni Sans Book" charset="0"/>
                    </a:endParaRPr>
                  </a:p>
                </p:txBody>
              </p:sp>
              <p:sp>
                <p:nvSpPr>
                  <p:cNvPr id="204" name="TextBox 203"/>
                  <p:cNvSpPr txBox="1"/>
                  <p:nvPr/>
                </p:nvSpPr>
                <p:spPr>
                  <a:xfrm rot="10800000">
                    <a:off x="23007557" y="15499696"/>
                    <a:ext cx="461665" cy="2783952"/>
                  </a:xfrm>
                  <a:prstGeom prst="rect">
                    <a:avLst/>
                  </a:prstGeom>
                  <a:noFill/>
                </p:spPr>
                <p:txBody>
                  <a:bodyPr vert="vert" wrap="square" rtlCol="0">
                    <a:spAutoFit/>
                  </a:bodyPr>
                  <a:lstStyle/>
                  <a:p>
                    <a:pPr algn="ctr"/>
                    <a:r>
                      <a:rPr lang="en-US" sz="1800" dirty="0">
                        <a:solidFill>
                          <a:srgbClr val="33006F"/>
                        </a:solidFill>
                        <a:latin typeface="Uni Sans Book" charset="0"/>
                        <a:ea typeface="Uni Sans Book" charset="0"/>
                        <a:cs typeface="Uni Sans Book" charset="0"/>
                      </a:rPr>
                      <a:t>%VAF</a:t>
                    </a:r>
                  </a:p>
                </p:txBody>
              </p:sp>
              <p:sp>
                <p:nvSpPr>
                  <p:cNvPr id="212" name="Rectangle 211"/>
                  <p:cNvSpPr/>
                  <p:nvPr/>
                </p:nvSpPr>
                <p:spPr>
                  <a:xfrm>
                    <a:off x="28219612" y="17160875"/>
                    <a:ext cx="782971" cy="461665"/>
                  </a:xfrm>
                  <a:prstGeom prst="rect">
                    <a:avLst/>
                  </a:prstGeom>
                </p:spPr>
                <p:txBody>
                  <a:bodyPr wrap="square">
                    <a:spAutoFit/>
                  </a:bodyPr>
                  <a:lstStyle/>
                  <a:p>
                    <a:pPr algn="ctr"/>
                    <a:r>
                      <a:rPr lang="en-AU" sz="1200" dirty="0"/>
                      <a:t>Patient deceased</a:t>
                    </a:r>
                  </a:p>
                </p:txBody>
              </p:sp>
              <p:grpSp>
                <p:nvGrpSpPr>
                  <p:cNvPr id="195" name="Group 194">
                    <a:extLst>
                      <a:ext uri="{FF2B5EF4-FFF2-40B4-BE49-F238E27FC236}">
                        <a16:creationId xmlns:a16="http://schemas.microsoft.com/office/drawing/2014/main" id="{AB3439D9-28CA-5546-A739-48F75F6A2369}"/>
                      </a:ext>
                    </a:extLst>
                  </p:cNvPr>
                  <p:cNvGrpSpPr/>
                  <p:nvPr/>
                </p:nvGrpSpPr>
                <p:grpSpPr>
                  <a:xfrm>
                    <a:off x="26908114" y="16864971"/>
                    <a:ext cx="1376402" cy="375090"/>
                    <a:chOff x="16301565" y="16131735"/>
                    <a:chExt cx="1376402" cy="375090"/>
                  </a:xfrm>
                </p:grpSpPr>
                <p:grpSp>
                  <p:nvGrpSpPr>
                    <p:cNvPr id="196" name="Group 195">
                      <a:extLst>
                        <a:ext uri="{FF2B5EF4-FFF2-40B4-BE49-F238E27FC236}">
                          <a16:creationId xmlns:a16="http://schemas.microsoft.com/office/drawing/2014/main" id="{989A27DD-4E48-C34E-A0B0-BC5825BC635F}"/>
                        </a:ext>
                      </a:extLst>
                    </p:cNvPr>
                    <p:cNvGrpSpPr/>
                    <p:nvPr/>
                  </p:nvGrpSpPr>
                  <p:grpSpPr>
                    <a:xfrm>
                      <a:off x="16344900" y="16278225"/>
                      <a:ext cx="975962" cy="228600"/>
                      <a:chOff x="16344900" y="16421100"/>
                      <a:chExt cx="975962" cy="228600"/>
                    </a:xfrm>
                  </p:grpSpPr>
                  <p:cxnSp>
                    <p:nvCxnSpPr>
                      <p:cNvPr id="198" name="Straight Connector 197">
                        <a:extLst>
                          <a:ext uri="{FF2B5EF4-FFF2-40B4-BE49-F238E27FC236}">
                            <a16:creationId xmlns:a16="http://schemas.microsoft.com/office/drawing/2014/main" id="{6077A7F7-B7FA-F74B-B009-FD5531D0B692}"/>
                          </a:ext>
                        </a:extLst>
                      </p:cNvPr>
                      <p:cNvCxnSpPr/>
                      <p:nvPr/>
                    </p:nvCxnSpPr>
                    <p:spPr>
                      <a:xfrm>
                        <a:off x="16344900" y="164211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199" name="Straight Arrow Connector 198">
                        <a:extLst>
                          <a:ext uri="{FF2B5EF4-FFF2-40B4-BE49-F238E27FC236}">
                            <a16:creationId xmlns:a16="http://schemas.microsoft.com/office/drawing/2014/main" id="{B41A6C50-BD15-5942-AB33-06D4B97F8989}"/>
                          </a:ext>
                        </a:extLst>
                      </p:cNvPr>
                      <p:cNvCxnSpPr/>
                      <p:nvPr/>
                    </p:nvCxnSpPr>
                    <p:spPr>
                      <a:xfrm flipV="1">
                        <a:off x="16344900" y="16535400"/>
                        <a:ext cx="9759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197" name="Rectangle 196">
                      <a:extLst>
                        <a:ext uri="{FF2B5EF4-FFF2-40B4-BE49-F238E27FC236}">
                          <a16:creationId xmlns:a16="http://schemas.microsoft.com/office/drawing/2014/main" id="{3B6DFDD2-830C-404C-AD1D-37005BE49DB7}"/>
                        </a:ext>
                      </a:extLst>
                    </p:cNvPr>
                    <p:cNvSpPr/>
                    <p:nvPr/>
                  </p:nvSpPr>
                  <p:spPr>
                    <a:xfrm>
                      <a:off x="16301565" y="16131735"/>
                      <a:ext cx="1376402" cy="276999"/>
                    </a:xfrm>
                    <a:prstGeom prst="rect">
                      <a:avLst/>
                    </a:prstGeom>
                  </p:spPr>
                  <p:txBody>
                    <a:bodyPr wrap="none">
                      <a:spAutoFit/>
                    </a:bodyPr>
                    <a:lstStyle/>
                    <a:p>
                      <a:r>
                        <a:rPr lang="en-AU" sz="1200" dirty="0"/>
                        <a:t>Disease recurrence</a:t>
                      </a:r>
                    </a:p>
                  </p:txBody>
                </p:sp>
              </p:grpSp>
            </p:grpSp>
            <p:sp>
              <p:nvSpPr>
                <p:cNvPr id="200" name="Rectangle 199">
                  <a:extLst>
                    <a:ext uri="{FF2B5EF4-FFF2-40B4-BE49-F238E27FC236}">
                      <a16:creationId xmlns:a16="http://schemas.microsoft.com/office/drawing/2014/main" id="{4033ACAB-0F54-8C49-BE7D-BFB47EBDBC15}"/>
                    </a:ext>
                  </a:extLst>
                </p:cNvPr>
                <p:cNvSpPr/>
                <p:nvPr/>
              </p:nvSpPr>
              <p:spPr>
                <a:xfrm>
                  <a:off x="28735135" y="18923406"/>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grpSp>
          <p:grpSp>
            <p:nvGrpSpPr>
              <p:cNvPr id="75" name="Group 74">
                <a:extLst>
                  <a:ext uri="{FF2B5EF4-FFF2-40B4-BE49-F238E27FC236}">
                    <a16:creationId xmlns:a16="http://schemas.microsoft.com/office/drawing/2014/main" id="{5FF3CA82-582C-C345-83B6-357BD13416A7}"/>
                  </a:ext>
                </a:extLst>
              </p:cNvPr>
              <p:cNvGrpSpPr/>
              <p:nvPr/>
            </p:nvGrpSpPr>
            <p:grpSpPr>
              <a:xfrm>
                <a:off x="19252694" y="14872033"/>
                <a:ext cx="5368669" cy="4328372"/>
                <a:chOff x="19252694" y="14872033"/>
                <a:chExt cx="5368669" cy="4328372"/>
              </a:xfrm>
            </p:grpSpPr>
            <p:sp>
              <p:nvSpPr>
                <p:cNvPr id="185" name="Rectangle 184"/>
                <p:cNvSpPr/>
                <p:nvPr/>
              </p:nvSpPr>
              <p:spPr>
                <a:xfrm>
                  <a:off x="20655613" y="18923406"/>
                  <a:ext cx="338554" cy="276999"/>
                </a:xfrm>
                <a:prstGeom prst="rect">
                  <a:avLst/>
                </a:prstGeom>
              </p:spPr>
              <p:txBody>
                <a:bodyPr wrap="none">
                  <a:spAutoFit/>
                </a:bodyPr>
                <a:lstStyle/>
                <a:p>
                  <a:r>
                    <a:rPr lang="en-AU" sz="1200" b="1" dirty="0">
                      <a:solidFill>
                        <a:srgbClr val="7D851B"/>
                      </a:solidFill>
                      <a:sym typeface="Webdings"/>
                    </a:rPr>
                    <a:t></a:t>
                  </a:r>
                  <a:endParaRPr lang="en-AU" sz="1200" b="1" dirty="0">
                    <a:solidFill>
                      <a:srgbClr val="7D851B"/>
                    </a:solidFill>
                  </a:endParaRPr>
                </a:p>
              </p:txBody>
            </p:sp>
            <p:sp>
              <p:nvSpPr>
                <p:cNvPr id="186" name="Rectangle 185"/>
                <p:cNvSpPr/>
                <p:nvPr/>
              </p:nvSpPr>
              <p:spPr>
                <a:xfrm>
                  <a:off x="21612855"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sp>
              <p:nvSpPr>
                <p:cNvPr id="187" name="Rectangle 186"/>
                <p:cNvSpPr/>
                <p:nvPr/>
              </p:nvSpPr>
              <p:spPr>
                <a:xfrm>
                  <a:off x="21917511"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sp>
              <p:nvSpPr>
                <p:cNvPr id="188" name="Rectangle 187"/>
                <p:cNvSpPr/>
                <p:nvPr/>
              </p:nvSpPr>
              <p:spPr>
                <a:xfrm>
                  <a:off x="19711527" y="18923406"/>
                  <a:ext cx="704039" cy="276999"/>
                </a:xfrm>
                <a:prstGeom prst="rect">
                  <a:avLst/>
                </a:prstGeom>
              </p:spPr>
              <p:txBody>
                <a:bodyPr wrap="none">
                  <a:spAutoFit/>
                </a:bodyPr>
                <a:lstStyle/>
                <a:p>
                  <a:r>
                    <a:rPr lang="en-AU" sz="1200" dirty="0"/>
                    <a:t>baseline</a:t>
                  </a:r>
                </a:p>
              </p:txBody>
            </p:sp>
            <p:sp>
              <p:nvSpPr>
                <p:cNvPr id="189" name="Rectangle 188"/>
                <p:cNvSpPr/>
                <p:nvPr/>
              </p:nvSpPr>
              <p:spPr>
                <a:xfrm>
                  <a:off x="22214148"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sp>
              <p:nvSpPr>
                <p:cNvPr id="190" name="Rectangle 189"/>
                <p:cNvSpPr/>
                <p:nvPr/>
              </p:nvSpPr>
              <p:spPr>
                <a:xfrm>
                  <a:off x="23396863" y="18923406"/>
                  <a:ext cx="338554" cy="276999"/>
                </a:xfrm>
                <a:prstGeom prst="rect">
                  <a:avLst/>
                </a:prstGeom>
              </p:spPr>
              <p:txBody>
                <a:bodyPr wrap="none">
                  <a:spAutoFit/>
                </a:bodyPr>
                <a:lstStyle/>
                <a:p>
                  <a:r>
                    <a:rPr lang="en-AU" sz="1200" b="1" dirty="0">
                      <a:solidFill>
                        <a:srgbClr val="C00000"/>
                      </a:solidFill>
                      <a:sym typeface="Webdings"/>
                    </a:rPr>
                    <a:t></a:t>
                  </a:r>
                  <a:endParaRPr lang="en-AU" sz="1200" b="1" dirty="0">
                    <a:solidFill>
                      <a:srgbClr val="C00000"/>
                    </a:solidFill>
                  </a:endParaRPr>
                </a:p>
              </p:txBody>
            </p:sp>
            <p:grpSp>
              <p:nvGrpSpPr>
                <p:cNvPr id="26" name="Group 25">
                  <a:extLst>
                    <a:ext uri="{FF2B5EF4-FFF2-40B4-BE49-F238E27FC236}">
                      <a16:creationId xmlns:a16="http://schemas.microsoft.com/office/drawing/2014/main" id="{FF57B61B-C6DF-C34C-AF29-E9E25159E0C9}"/>
                    </a:ext>
                  </a:extLst>
                </p:cNvPr>
                <p:cNvGrpSpPr/>
                <p:nvPr/>
              </p:nvGrpSpPr>
              <p:grpSpPr>
                <a:xfrm>
                  <a:off x="19252694" y="14872033"/>
                  <a:ext cx="5368669" cy="3970020"/>
                  <a:chOff x="17676733" y="14872033"/>
                  <a:chExt cx="5368669" cy="3970020"/>
                </a:xfrm>
              </p:grpSpPr>
              <p:graphicFrame>
                <p:nvGraphicFramePr>
                  <p:cNvPr id="191" name="Chart 190"/>
                  <p:cNvGraphicFramePr>
                    <a:graphicFrameLocks/>
                  </p:cNvGraphicFramePr>
                  <p:nvPr>
                    <p:extLst>
                      <p:ext uri="{D42A27DB-BD31-4B8C-83A1-F6EECF244321}">
                        <p14:modId xmlns:p14="http://schemas.microsoft.com/office/powerpoint/2010/main" val="4286649360"/>
                      </p:ext>
                    </p:extLst>
                  </p:nvPr>
                </p:nvGraphicFramePr>
                <p:xfrm>
                  <a:off x="18005402" y="14872033"/>
                  <a:ext cx="5040000" cy="3600000"/>
                </p:xfrm>
                <a:graphic>
                  <a:graphicData uri="http://schemas.openxmlformats.org/drawingml/2006/chart">
                    <c:chart xmlns:c="http://schemas.openxmlformats.org/drawingml/2006/chart" xmlns:r="http://schemas.openxmlformats.org/officeDocument/2006/relationships" r:id="rId10"/>
                  </a:graphicData>
                </a:graphic>
              </p:graphicFrame>
              <p:sp>
                <p:nvSpPr>
                  <p:cNvPr id="192" name="Rectangle 191"/>
                  <p:cNvSpPr/>
                  <p:nvPr/>
                </p:nvSpPr>
                <p:spPr>
                  <a:xfrm>
                    <a:off x="22239517" y="17160875"/>
                    <a:ext cx="782971" cy="461665"/>
                  </a:xfrm>
                  <a:prstGeom prst="rect">
                    <a:avLst/>
                  </a:prstGeom>
                </p:spPr>
                <p:txBody>
                  <a:bodyPr wrap="square">
                    <a:spAutoFit/>
                  </a:bodyPr>
                  <a:lstStyle/>
                  <a:p>
                    <a:pPr algn="ctr"/>
                    <a:r>
                      <a:rPr lang="en-AU" sz="1200" dirty="0"/>
                      <a:t>Patient deceased</a:t>
                    </a:r>
                  </a:p>
                </p:txBody>
              </p:sp>
              <p:sp>
                <p:nvSpPr>
                  <p:cNvPr id="193" name="TextBox 192"/>
                  <p:cNvSpPr txBox="1"/>
                  <p:nvPr/>
                </p:nvSpPr>
                <p:spPr>
                  <a:xfrm>
                    <a:off x="19255776" y="18472721"/>
                    <a:ext cx="2319418" cy="369332"/>
                  </a:xfrm>
                  <a:prstGeom prst="rect">
                    <a:avLst/>
                  </a:prstGeom>
                  <a:noFill/>
                </p:spPr>
                <p:txBody>
                  <a:bodyPr vert="horz" wrap="square" rtlCol="0">
                    <a:spAutoFit/>
                  </a:bodyPr>
                  <a:lstStyle/>
                  <a:p>
                    <a:pPr algn="ctr"/>
                    <a:r>
                      <a:rPr lang="en-US" sz="1800" dirty="0">
                        <a:solidFill>
                          <a:srgbClr val="33006F"/>
                        </a:solidFill>
                        <a:latin typeface="Uni Sans Book" charset="0"/>
                        <a:ea typeface="Uni Sans Book" charset="0"/>
                        <a:cs typeface="Uni Sans Book" charset="0"/>
                      </a:rPr>
                      <a:t>Days from </a:t>
                    </a:r>
                    <a:r>
                      <a:rPr lang="en-US" sz="1800" dirty="0" err="1">
                        <a:solidFill>
                          <a:srgbClr val="33006F"/>
                        </a:solidFill>
                        <a:latin typeface="Uni Sans Book" charset="0"/>
                        <a:ea typeface="Uni Sans Book" charset="0"/>
                        <a:cs typeface="Uni Sans Book" charset="0"/>
                      </a:rPr>
                      <a:t>Dx</a:t>
                    </a:r>
                    <a:endParaRPr lang="en-US" sz="1800" dirty="0">
                      <a:solidFill>
                        <a:srgbClr val="33006F"/>
                      </a:solidFill>
                      <a:latin typeface="Uni Sans Book" charset="0"/>
                      <a:ea typeface="Uni Sans Book" charset="0"/>
                      <a:cs typeface="Uni Sans Book" charset="0"/>
                    </a:endParaRPr>
                  </a:p>
                </p:txBody>
              </p:sp>
              <p:sp>
                <p:nvSpPr>
                  <p:cNvPr id="194" name="TextBox 193"/>
                  <p:cNvSpPr txBox="1"/>
                  <p:nvPr/>
                </p:nvSpPr>
                <p:spPr>
                  <a:xfrm rot="10800000">
                    <a:off x="17676733" y="15499696"/>
                    <a:ext cx="461665" cy="2783952"/>
                  </a:xfrm>
                  <a:prstGeom prst="rect">
                    <a:avLst/>
                  </a:prstGeom>
                  <a:noFill/>
                </p:spPr>
                <p:txBody>
                  <a:bodyPr vert="vert" wrap="square" rtlCol="0">
                    <a:spAutoFit/>
                  </a:bodyPr>
                  <a:lstStyle/>
                  <a:p>
                    <a:pPr algn="ctr"/>
                    <a:r>
                      <a:rPr lang="en-US" sz="1800" dirty="0">
                        <a:solidFill>
                          <a:srgbClr val="33006F"/>
                        </a:solidFill>
                        <a:latin typeface="Uni Sans Book" charset="0"/>
                        <a:ea typeface="Uni Sans Book" charset="0"/>
                        <a:cs typeface="Uni Sans Book" charset="0"/>
                      </a:rPr>
                      <a:t>%VAF</a:t>
                    </a:r>
                  </a:p>
                </p:txBody>
              </p:sp>
            </p:grpSp>
          </p:grpSp>
        </p:grpSp>
        <p:sp>
          <p:nvSpPr>
            <p:cNvPr id="219" name="TextBox 218">
              <a:extLst>
                <a:ext uri="{FF2B5EF4-FFF2-40B4-BE49-F238E27FC236}">
                  <a16:creationId xmlns:a16="http://schemas.microsoft.com/office/drawing/2014/main" id="{5662504F-3704-3B47-AC67-39503B3DAE4A}"/>
                </a:ext>
              </a:extLst>
            </p:cNvPr>
            <p:cNvSpPr txBox="1"/>
            <p:nvPr/>
          </p:nvSpPr>
          <p:spPr>
            <a:xfrm>
              <a:off x="11932116" y="14872033"/>
              <a:ext cx="721673" cy="553998"/>
            </a:xfrm>
            <a:prstGeom prst="rect">
              <a:avLst/>
            </a:prstGeom>
            <a:noFill/>
          </p:spPr>
          <p:txBody>
            <a:bodyPr wrap="square" rtlCol="0">
              <a:spAutoFit/>
            </a:bodyPr>
            <a:lstStyle/>
            <a:p>
              <a:pPr algn="ctr"/>
              <a:r>
                <a:rPr lang="en-AU" sz="3000" dirty="0">
                  <a:solidFill>
                    <a:srgbClr val="33006F"/>
                  </a:solidFill>
                  <a:latin typeface="Uni Sans Book" charset="0"/>
                  <a:ea typeface="Uni Sans Book" charset="0"/>
                  <a:cs typeface="Uni Sans Book" charset="0"/>
                </a:rPr>
                <a:t>A</a:t>
              </a:r>
            </a:p>
          </p:txBody>
        </p:sp>
        <p:sp>
          <p:nvSpPr>
            <p:cNvPr id="220" name="TextBox 219">
              <a:extLst>
                <a:ext uri="{FF2B5EF4-FFF2-40B4-BE49-F238E27FC236}">
                  <a16:creationId xmlns:a16="http://schemas.microsoft.com/office/drawing/2014/main" id="{114504AE-B30C-A442-AFFB-E9AB4BE2F850}"/>
                </a:ext>
              </a:extLst>
            </p:cNvPr>
            <p:cNvSpPr txBox="1"/>
            <p:nvPr/>
          </p:nvSpPr>
          <p:spPr>
            <a:xfrm>
              <a:off x="24849253" y="14872033"/>
              <a:ext cx="721673" cy="553998"/>
            </a:xfrm>
            <a:prstGeom prst="rect">
              <a:avLst/>
            </a:prstGeom>
            <a:noFill/>
          </p:spPr>
          <p:txBody>
            <a:bodyPr wrap="square" rtlCol="0">
              <a:spAutoFit/>
            </a:bodyPr>
            <a:lstStyle/>
            <a:p>
              <a:pPr algn="ctr"/>
              <a:r>
                <a:rPr lang="en-AU" sz="3000" dirty="0">
                  <a:solidFill>
                    <a:srgbClr val="33006F"/>
                  </a:solidFill>
                  <a:latin typeface="Uni Sans Book" charset="0"/>
                  <a:ea typeface="Uni Sans Book" charset="0"/>
                  <a:cs typeface="Uni Sans Book" charset="0"/>
                </a:rPr>
                <a:t>B</a:t>
              </a:r>
            </a:p>
          </p:txBody>
        </p:sp>
      </p:grpSp>
      <p:pic>
        <p:nvPicPr>
          <p:cNvPr id="90" name="Picture 89" descr="Logo, company name&#10;&#10;Description automatically generated">
            <a:extLst>
              <a:ext uri="{FF2B5EF4-FFF2-40B4-BE49-F238E27FC236}">
                <a16:creationId xmlns:a16="http://schemas.microsoft.com/office/drawing/2014/main" id="{087F1E72-A73B-164D-B620-23F5DD320C7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3003046" y="27063917"/>
            <a:ext cx="2133600" cy="2133600"/>
          </a:xfrm>
          <a:prstGeom prst="rect">
            <a:avLst/>
          </a:prstGeom>
        </p:spPr>
      </p:pic>
      <p:pic>
        <p:nvPicPr>
          <p:cNvPr id="92" name="Picture 91" descr="Logo&#10;&#10;Description automatically generated">
            <a:extLst>
              <a:ext uri="{FF2B5EF4-FFF2-40B4-BE49-F238E27FC236}">
                <a16:creationId xmlns:a16="http://schemas.microsoft.com/office/drawing/2014/main" id="{0100EC5E-3319-8849-96C2-1F24A096539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557818" y="27127080"/>
            <a:ext cx="1905000" cy="1905000"/>
          </a:xfrm>
          <a:prstGeom prst="rect">
            <a:avLst/>
          </a:prstGeom>
        </p:spPr>
      </p:pic>
      <p:pic>
        <p:nvPicPr>
          <p:cNvPr id="95" name="Picture 94" descr="A picture containing logo&#10;&#10;Description automatically generated">
            <a:extLst>
              <a:ext uri="{FF2B5EF4-FFF2-40B4-BE49-F238E27FC236}">
                <a16:creationId xmlns:a16="http://schemas.microsoft.com/office/drawing/2014/main" id="{806EE15E-2F01-2E47-B12F-131E4BFFA4A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8109525" y="25503195"/>
            <a:ext cx="3667125" cy="1600200"/>
          </a:xfrm>
          <a:prstGeom prst="rect">
            <a:avLst/>
          </a:prstGeom>
        </p:spPr>
      </p:pic>
      <p:grpSp>
        <p:nvGrpSpPr>
          <p:cNvPr id="224" name="Group 223" descr="Section Header and gold boundless bar">
            <a:extLst>
              <a:ext uri="{FF2B5EF4-FFF2-40B4-BE49-F238E27FC236}">
                <a16:creationId xmlns:a16="http://schemas.microsoft.com/office/drawing/2014/main" id="{D7C92D89-97D6-9744-B997-F1F7FD3A6693}"/>
              </a:ext>
            </a:extLst>
          </p:cNvPr>
          <p:cNvGrpSpPr/>
          <p:nvPr/>
        </p:nvGrpSpPr>
        <p:grpSpPr>
          <a:xfrm>
            <a:off x="32616762" y="25167024"/>
            <a:ext cx="6972300" cy="904357"/>
            <a:chOff x="8956548" y="11722608"/>
            <a:chExt cx="6972300" cy="904357"/>
          </a:xfrm>
        </p:grpSpPr>
        <p:sp>
          <p:nvSpPr>
            <p:cNvPr id="225" name="TextBox 224" descr="Section Header and gold boundless bar">
              <a:extLst>
                <a:ext uri="{FF2B5EF4-FFF2-40B4-BE49-F238E27FC236}">
                  <a16:creationId xmlns:a16="http://schemas.microsoft.com/office/drawing/2014/main" id="{AF8791D6-9B72-0D40-A811-36B975B5C1DE}"/>
                </a:ext>
              </a:extLst>
            </p:cNvP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Acknowledgments</a:t>
              </a:r>
            </a:p>
          </p:txBody>
        </p:sp>
        <p:pic>
          <p:nvPicPr>
            <p:cNvPr id="226" name="Picture 225" descr="Gold boundless bar">
              <a:extLst>
                <a:ext uri="{FF2B5EF4-FFF2-40B4-BE49-F238E27FC236}">
                  <a16:creationId xmlns:a16="http://schemas.microsoft.com/office/drawing/2014/main" id="{EFB2E817-60F1-B042-A0A4-F470320FCF9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pic>
        <p:nvPicPr>
          <p:cNvPr id="97" name="Picture 96" descr="Logo, company name&#10;&#10;Description automatically generated">
            <a:extLst>
              <a:ext uri="{FF2B5EF4-FFF2-40B4-BE49-F238E27FC236}">
                <a16:creationId xmlns:a16="http://schemas.microsoft.com/office/drawing/2014/main" id="{14160101-C42F-8D4F-844F-602A85F9C06C}"/>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9706550" y="27590630"/>
            <a:ext cx="2070100" cy="977900"/>
          </a:xfrm>
          <a:prstGeom prst="rect">
            <a:avLst/>
          </a:prstGeom>
        </p:spPr>
      </p:pic>
      <p:sp>
        <p:nvSpPr>
          <p:cNvPr id="89" name="Rectangle 88">
            <a:extLst>
              <a:ext uri="{FF2B5EF4-FFF2-40B4-BE49-F238E27FC236}">
                <a16:creationId xmlns:a16="http://schemas.microsoft.com/office/drawing/2014/main" id="{5102A4BC-2800-9046-A654-E5B7980A746A}"/>
              </a:ext>
            </a:extLst>
          </p:cNvPr>
          <p:cNvSpPr/>
          <p:nvPr/>
        </p:nvSpPr>
        <p:spPr>
          <a:xfrm>
            <a:off x="1034529" y="27722913"/>
            <a:ext cx="9388800" cy="646331"/>
          </a:xfrm>
          <a:prstGeom prst="rect">
            <a:avLst/>
          </a:prstGeom>
        </p:spPr>
        <p:txBody>
          <a:bodyPr wrap="square">
            <a:spAutoFit/>
          </a:bodyPr>
          <a:lstStyle/>
          <a:p>
            <a:pPr lvl="0" defTabSz="914400">
              <a:defRPr/>
            </a:pPr>
            <a:r>
              <a:rPr lang="en-AU" sz="1800" b="1" dirty="0"/>
              <a:t>Figure 1: P</a:t>
            </a:r>
            <a:r>
              <a:rPr lang="en-AU" sz="1800" dirty="0"/>
              <a:t>rinciples of </a:t>
            </a:r>
            <a:r>
              <a:rPr lang="en-AU" sz="1800" dirty="0" err="1"/>
              <a:t>cfDNA</a:t>
            </a:r>
            <a:r>
              <a:rPr lang="en-AU" sz="1800" dirty="0"/>
              <a:t> research. Blood samples are separated into plasma, and cell-free DNA (</a:t>
            </a:r>
            <a:r>
              <a:rPr lang="en-AU" sz="1800" dirty="0" err="1"/>
              <a:t>cfDNA</a:t>
            </a:r>
            <a:r>
              <a:rPr lang="en-AU" sz="1800" dirty="0"/>
              <a:t>) is extracted for variants calling. </a:t>
            </a:r>
          </a:p>
        </p:txBody>
      </p:sp>
      <p:sp>
        <p:nvSpPr>
          <p:cNvPr id="283" name="TextBox 282">
            <a:extLst>
              <a:ext uri="{FF2B5EF4-FFF2-40B4-BE49-F238E27FC236}">
                <a16:creationId xmlns:a16="http://schemas.microsoft.com/office/drawing/2014/main" id="{D0A4C894-2DCC-9A4C-960E-90EDD290707D}"/>
              </a:ext>
            </a:extLst>
          </p:cNvPr>
          <p:cNvSpPr txBox="1"/>
          <p:nvPr/>
        </p:nvSpPr>
        <p:spPr>
          <a:xfrm>
            <a:off x="692912" y="22152507"/>
            <a:ext cx="9388800" cy="553998"/>
          </a:xfrm>
          <a:prstGeom prst="rect">
            <a:avLst/>
          </a:prstGeom>
          <a:noFill/>
        </p:spPr>
        <p:txBody>
          <a:bodyPr wrap="square" rtlCol="0">
            <a:spAutoFit/>
          </a:bodyPr>
          <a:lstStyle/>
          <a:p>
            <a:pPr algn="ctr"/>
            <a:r>
              <a:rPr lang="en-AU" sz="3000" dirty="0">
                <a:solidFill>
                  <a:srgbClr val="33016F"/>
                </a:solidFill>
                <a:latin typeface="Uni Sans Book" charset="0"/>
                <a:ea typeface="Uni Sans Book" charset="0"/>
                <a:cs typeface="Uni Sans Book" charset="0"/>
              </a:rPr>
              <a:t>Principles of </a:t>
            </a:r>
            <a:r>
              <a:rPr lang="en-AU" sz="3000" dirty="0" err="1">
                <a:solidFill>
                  <a:srgbClr val="33016F"/>
                </a:solidFill>
                <a:latin typeface="Uni Sans Book" charset="0"/>
                <a:ea typeface="Uni Sans Book" charset="0"/>
                <a:cs typeface="Uni Sans Book" charset="0"/>
              </a:rPr>
              <a:t>ctDNA</a:t>
            </a:r>
            <a:r>
              <a:rPr lang="en-AU" sz="3000" dirty="0">
                <a:solidFill>
                  <a:srgbClr val="33016F"/>
                </a:solidFill>
                <a:latin typeface="Uni Sans Book" charset="0"/>
                <a:ea typeface="Uni Sans Book" charset="0"/>
                <a:cs typeface="Uni Sans Book" charset="0"/>
              </a:rPr>
              <a:t> research </a:t>
            </a:r>
            <a:endParaRPr lang="en-US" sz="3000" dirty="0">
              <a:solidFill>
                <a:srgbClr val="33016F"/>
              </a:solidFill>
              <a:latin typeface="Uni Sans Book" charset="0"/>
              <a:ea typeface="Uni Sans Book" charset="0"/>
              <a:cs typeface="Uni Sans Book" charset="0"/>
            </a:endParaRPr>
          </a:p>
        </p:txBody>
      </p:sp>
      <p:grpSp>
        <p:nvGrpSpPr>
          <p:cNvPr id="112" name="Group 111">
            <a:extLst>
              <a:ext uri="{FF2B5EF4-FFF2-40B4-BE49-F238E27FC236}">
                <a16:creationId xmlns:a16="http://schemas.microsoft.com/office/drawing/2014/main" id="{50449E28-DFA5-7D41-99F7-0D9BC22DB223}"/>
              </a:ext>
            </a:extLst>
          </p:cNvPr>
          <p:cNvGrpSpPr/>
          <p:nvPr/>
        </p:nvGrpSpPr>
        <p:grpSpPr>
          <a:xfrm>
            <a:off x="843976" y="23212416"/>
            <a:ext cx="9130882" cy="4004587"/>
            <a:chOff x="843976" y="23028379"/>
            <a:chExt cx="9130882" cy="4004587"/>
          </a:xfrm>
        </p:grpSpPr>
        <p:pic>
          <p:nvPicPr>
            <p:cNvPr id="252" name="Picture 2" descr="https://static.vecteezy.com/system/resources/previews/000/607/701/non_2x/set-of-blood-collection-tubes-vector.jpg">
              <a:extLst>
                <a:ext uri="{FF2B5EF4-FFF2-40B4-BE49-F238E27FC236}">
                  <a16:creationId xmlns:a16="http://schemas.microsoft.com/office/drawing/2014/main" id="{998FCABB-F065-A749-8A5C-45BA87AF6495}"/>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58028" r="21469"/>
            <a:stretch/>
          </p:blipFill>
          <p:spPr bwMode="auto">
            <a:xfrm>
              <a:off x="843976" y="23028379"/>
              <a:ext cx="898340" cy="3714750"/>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2" descr="https://static.vecteezy.com/system/resources/previews/000/607/701/non_2x/set-of-blood-collection-tubes-vector.jpg">
              <a:extLst>
                <a:ext uri="{FF2B5EF4-FFF2-40B4-BE49-F238E27FC236}">
                  <a16:creationId xmlns:a16="http://schemas.microsoft.com/office/drawing/2014/main" id="{8AC4C778-36C1-694E-BC29-00A823AF310B}"/>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78243"/>
            <a:stretch/>
          </p:blipFill>
          <p:spPr bwMode="auto">
            <a:xfrm>
              <a:off x="3008488" y="23028379"/>
              <a:ext cx="953283" cy="3714750"/>
            </a:xfrm>
            <a:prstGeom prst="rect">
              <a:avLst/>
            </a:prstGeom>
            <a:noFill/>
            <a:extLst>
              <a:ext uri="{909E8E84-426E-40DD-AFC4-6F175D3DCCD1}">
                <a14:hiddenFill xmlns:a14="http://schemas.microsoft.com/office/drawing/2010/main">
                  <a:solidFill>
                    <a:srgbClr val="FFFFFF"/>
                  </a:solidFill>
                </a14:hiddenFill>
              </a:ext>
            </a:extLst>
          </p:spPr>
        </p:pic>
        <p:cxnSp>
          <p:nvCxnSpPr>
            <p:cNvPr id="254" name="Straight Arrow Connector 253">
              <a:extLst>
                <a:ext uri="{FF2B5EF4-FFF2-40B4-BE49-F238E27FC236}">
                  <a16:creationId xmlns:a16="http://schemas.microsoft.com/office/drawing/2014/main" id="{77907BB7-37E8-E848-9AEE-8BE6E099D6EE}"/>
                </a:ext>
              </a:extLst>
            </p:cNvPr>
            <p:cNvCxnSpPr>
              <a:cxnSpLocks/>
            </p:cNvCxnSpPr>
            <p:nvPr/>
          </p:nvCxnSpPr>
          <p:spPr>
            <a:xfrm>
              <a:off x="2195402" y="24885754"/>
              <a:ext cx="360000" cy="0"/>
            </a:xfrm>
            <a:prstGeom prst="straightConnector1">
              <a:avLst/>
            </a:prstGeom>
            <a:ln w="38100">
              <a:solidFill>
                <a:schemeClr val="tx1">
                  <a:lumMod val="75000"/>
                  <a:lumOff val="25000"/>
                </a:schemeClr>
              </a:solidFill>
              <a:tailEnd type="triangle"/>
            </a:ln>
          </p:spPr>
          <p:style>
            <a:lnRef idx="1">
              <a:schemeClr val="dk1"/>
            </a:lnRef>
            <a:fillRef idx="0">
              <a:schemeClr val="dk1"/>
            </a:fillRef>
            <a:effectRef idx="0">
              <a:schemeClr val="dk1"/>
            </a:effectRef>
            <a:fontRef idx="minor">
              <a:schemeClr val="tx1"/>
            </a:fontRef>
          </p:style>
        </p:cxnSp>
        <p:cxnSp>
          <p:nvCxnSpPr>
            <p:cNvPr id="271" name="Straight Arrow Connector 270">
              <a:extLst>
                <a:ext uri="{FF2B5EF4-FFF2-40B4-BE49-F238E27FC236}">
                  <a16:creationId xmlns:a16="http://schemas.microsoft.com/office/drawing/2014/main" id="{6D076048-1408-9049-9A0A-751D61FC1323}"/>
                </a:ext>
              </a:extLst>
            </p:cNvPr>
            <p:cNvCxnSpPr>
              <a:cxnSpLocks/>
            </p:cNvCxnSpPr>
            <p:nvPr/>
          </p:nvCxnSpPr>
          <p:spPr>
            <a:xfrm>
              <a:off x="7128829" y="24885754"/>
              <a:ext cx="360000" cy="0"/>
            </a:xfrm>
            <a:prstGeom prst="straightConnector1">
              <a:avLst/>
            </a:prstGeom>
            <a:ln w="38100">
              <a:solidFill>
                <a:schemeClr val="tx1">
                  <a:lumMod val="75000"/>
                  <a:lumOff val="25000"/>
                </a:schemeClr>
              </a:solidFill>
              <a:tailEnd type="triangle"/>
            </a:ln>
          </p:spPr>
          <p:style>
            <a:lnRef idx="1">
              <a:schemeClr val="dk1"/>
            </a:lnRef>
            <a:fillRef idx="0">
              <a:schemeClr val="dk1"/>
            </a:fillRef>
            <a:effectRef idx="0">
              <a:schemeClr val="dk1"/>
            </a:effectRef>
            <a:fontRef idx="minor">
              <a:schemeClr val="tx1"/>
            </a:fontRef>
          </p:style>
        </p:cxnSp>
        <p:cxnSp>
          <p:nvCxnSpPr>
            <p:cNvPr id="273" name="Straight Arrow Connector 272">
              <a:extLst>
                <a:ext uri="{FF2B5EF4-FFF2-40B4-BE49-F238E27FC236}">
                  <a16:creationId xmlns:a16="http://schemas.microsoft.com/office/drawing/2014/main" id="{87669DCC-1298-9B48-B2FC-3B9705E6D6F0}"/>
                </a:ext>
              </a:extLst>
            </p:cNvPr>
            <p:cNvCxnSpPr>
              <a:cxnSpLocks/>
            </p:cNvCxnSpPr>
            <p:nvPr/>
          </p:nvCxnSpPr>
          <p:spPr>
            <a:xfrm>
              <a:off x="4414857" y="24885754"/>
              <a:ext cx="360000" cy="0"/>
            </a:xfrm>
            <a:prstGeom prst="straightConnector1">
              <a:avLst/>
            </a:prstGeom>
            <a:ln w="38100">
              <a:solidFill>
                <a:schemeClr val="tx1">
                  <a:lumMod val="75000"/>
                  <a:lumOff val="25000"/>
                </a:schemeClr>
              </a:solidFill>
              <a:tailEnd type="triangle"/>
            </a:ln>
          </p:spPr>
          <p:style>
            <a:lnRef idx="1">
              <a:schemeClr val="dk1"/>
            </a:lnRef>
            <a:fillRef idx="0">
              <a:schemeClr val="dk1"/>
            </a:fillRef>
            <a:effectRef idx="0">
              <a:schemeClr val="dk1"/>
            </a:effectRef>
            <a:fontRef idx="minor">
              <a:schemeClr val="tx1"/>
            </a:fontRef>
          </p:style>
        </p:cxnSp>
        <p:grpSp>
          <p:nvGrpSpPr>
            <p:cNvPr id="47" name="Group 46">
              <a:extLst>
                <a:ext uri="{FF2B5EF4-FFF2-40B4-BE49-F238E27FC236}">
                  <a16:creationId xmlns:a16="http://schemas.microsoft.com/office/drawing/2014/main" id="{078510E5-BEED-3F4A-A6DB-FFAFFF402900}"/>
                </a:ext>
              </a:extLst>
            </p:cNvPr>
            <p:cNvGrpSpPr/>
            <p:nvPr/>
          </p:nvGrpSpPr>
          <p:grpSpPr>
            <a:xfrm>
              <a:off x="7941917" y="23878087"/>
              <a:ext cx="1758483" cy="2015335"/>
              <a:chOff x="7929681" y="24351211"/>
              <a:chExt cx="1758483" cy="2015335"/>
            </a:xfrm>
          </p:grpSpPr>
          <p:pic>
            <p:nvPicPr>
              <p:cNvPr id="272" name="Picture 271" descr="Icon&#10;&#10;Description automatically generated">
                <a:extLst>
                  <a:ext uri="{FF2B5EF4-FFF2-40B4-BE49-F238E27FC236}">
                    <a16:creationId xmlns:a16="http://schemas.microsoft.com/office/drawing/2014/main" id="{BED89370-C02D-7F4A-B650-74A0A3BA2F45}"/>
                  </a:ext>
                </a:extLst>
              </p:cNvPr>
              <p:cNvPicPr>
                <a:picLocks noChangeAspect="1"/>
              </p:cNvPicPr>
              <p:nvPr/>
            </p:nvPicPr>
            <p:blipFill>
              <a:blip r:embed="rId16">
                <a:clrChange>
                  <a:clrFrom>
                    <a:srgbClr val="FFFFFF"/>
                  </a:clrFrom>
                  <a:clrTo>
                    <a:srgbClr val="FFFFFF">
                      <a:alpha val="0"/>
                    </a:srgbClr>
                  </a:clrTo>
                </a:clrChange>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511194" y="24351211"/>
                <a:ext cx="958850" cy="939800"/>
              </a:xfrm>
              <a:prstGeom prst="rect">
                <a:avLst/>
              </a:prstGeom>
            </p:spPr>
          </p:pic>
          <p:pic>
            <p:nvPicPr>
              <p:cNvPr id="275" name="Picture 274" descr="Icon&#10;&#10;Description automatically generated">
                <a:extLst>
                  <a:ext uri="{FF2B5EF4-FFF2-40B4-BE49-F238E27FC236}">
                    <a16:creationId xmlns:a16="http://schemas.microsoft.com/office/drawing/2014/main" id="{78751B93-4717-2348-815F-4654CE4E1367}"/>
                  </a:ext>
                </a:extLst>
              </p:cNvPr>
              <p:cNvPicPr>
                <a:picLocks noChangeAspect="1"/>
              </p:cNvPicPr>
              <p:nvPr/>
            </p:nvPicPr>
            <p:blipFill>
              <a:blip r:embed="rId16">
                <a:clrChange>
                  <a:clrFrom>
                    <a:srgbClr val="FFFFFF"/>
                  </a:clrFrom>
                  <a:clrTo>
                    <a:srgbClr val="FFFFFF">
                      <a:alpha val="0"/>
                    </a:srgbClr>
                  </a:clrTo>
                </a:clrChange>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7929681" y="25224740"/>
                <a:ext cx="958850" cy="939800"/>
              </a:xfrm>
              <a:prstGeom prst="rect">
                <a:avLst/>
              </a:prstGeom>
            </p:spPr>
          </p:pic>
          <p:pic>
            <p:nvPicPr>
              <p:cNvPr id="276" name="Picture 275" descr="Icon&#10;&#10;Description automatically generated">
                <a:extLst>
                  <a:ext uri="{FF2B5EF4-FFF2-40B4-BE49-F238E27FC236}">
                    <a16:creationId xmlns:a16="http://schemas.microsoft.com/office/drawing/2014/main" id="{7199B503-8383-0C4B-82DF-E079642CE162}"/>
                  </a:ext>
                </a:extLst>
              </p:cNvPr>
              <p:cNvPicPr>
                <a:picLocks noChangeAspect="1"/>
              </p:cNvPicPr>
              <p:nvPr/>
            </p:nvPicPr>
            <p:blipFill>
              <a:blip r:embed="rId16">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8570097" y="24900765"/>
                <a:ext cx="958850" cy="939800"/>
              </a:xfrm>
              <a:prstGeom prst="rect">
                <a:avLst/>
              </a:prstGeom>
            </p:spPr>
          </p:pic>
          <p:pic>
            <p:nvPicPr>
              <p:cNvPr id="277" name="Picture 276" descr="Icon&#10;&#10;Description automatically generated">
                <a:extLst>
                  <a:ext uri="{FF2B5EF4-FFF2-40B4-BE49-F238E27FC236}">
                    <a16:creationId xmlns:a16="http://schemas.microsoft.com/office/drawing/2014/main" id="{44119A81-6ABA-724D-954C-01F1B4EFAB89}"/>
                  </a:ext>
                </a:extLst>
              </p:cNvPr>
              <p:cNvPicPr>
                <a:picLocks noChangeAspect="1"/>
              </p:cNvPicPr>
              <p:nvPr/>
            </p:nvPicPr>
            <p:blipFill>
              <a:blip r:embed="rId16">
                <a:clrChange>
                  <a:clrFrom>
                    <a:srgbClr val="FFFFFF"/>
                  </a:clrFrom>
                  <a:clrTo>
                    <a:srgbClr val="FFFFFF">
                      <a:alpha val="0"/>
                    </a:srgbClr>
                  </a:clrTo>
                </a:clrChange>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729314" y="25426746"/>
                <a:ext cx="958850" cy="939800"/>
              </a:xfrm>
              <a:prstGeom prst="rect">
                <a:avLst/>
              </a:prstGeom>
            </p:spPr>
          </p:pic>
        </p:grpSp>
        <p:cxnSp>
          <p:nvCxnSpPr>
            <p:cNvPr id="284" name="Straight Arrow Connector 283">
              <a:extLst>
                <a:ext uri="{FF2B5EF4-FFF2-40B4-BE49-F238E27FC236}">
                  <a16:creationId xmlns:a16="http://schemas.microsoft.com/office/drawing/2014/main" id="{CD2C3D92-A43A-D747-A7E0-11EF114F906D}"/>
                </a:ext>
              </a:extLst>
            </p:cNvPr>
            <p:cNvCxnSpPr>
              <a:cxnSpLocks/>
            </p:cNvCxnSpPr>
            <p:nvPr/>
          </p:nvCxnSpPr>
          <p:spPr>
            <a:xfrm rot="5400000">
              <a:off x="8561550" y="25121089"/>
              <a:ext cx="360000" cy="0"/>
            </a:xfrm>
            <a:prstGeom prst="straightConnector1">
              <a:avLst/>
            </a:prstGeom>
            <a:ln w="38100">
              <a:solidFill>
                <a:schemeClr val="tx1">
                  <a:lumMod val="75000"/>
                  <a:lumOff val="25000"/>
                </a:schemeClr>
              </a:solidFill>
              <a:tailEnd type="triangle"/>
            </a:ln>
          </p:spPr>
          <p:style>
            <a:lnRef idx="1">
              <a:schemeClr val="dk1"/>
            </a:lnRef>
            <a:fillRef idx="0">
              <a:schemeClr val="dk1"/>
            </a:fillRef>
            <a:effectRef idx="0">
              <a:schemeClr val="dk1"/>
            </a:effectRef>
            <a:fontRef idx="minor">
              <a:schemeClr val="tx1"/>
            </a:fontRef>
          </p:style>
        </p:cxnSp>
        <p:sp>
          <p:nvSpPr>
            <p:cNvPr id="103" name="TextBox 102">
              <a:extLst>
                <a:ext uri="{FF2B5EF4-FFF2-40B4-BE49-F238E27FC236}">
                  <a16:creationId xmlns:a16="http://schemas.microsoft.com/office/drawing/2014/main" id="{E74DFD0F-C0C8-9840-B787-7F69BB1C4592}"/>
                </a:ext>
              </a:extLst>
            </p:cNvPr>
            <p:cNvSpPr txBox="1"/>
            <p:nvPr/>
          </p:nvSpPr>
          <p:spPr>
            <a:xfrm>
              <a:off x="7963727" y="26262103"/>
              <a:ext cx="2011131" cy="400110"/>
            </a:xfrm>
            <a:prstGeom prst="rect">
              <a:avLst/>
            </a:prstGeom>
            <a:noFill/>
          </p:spPr>
          <p:txBody>
            <a:bodyPr wrap="square" rtlCol="0">
              <a:spAutoFit/>
            </a:bodyPr>
            <a:lstStyle/>
            <a:p>
              <a:pPr algn="ctr"/>
              <a:r>
                <a:rPr lang="en-US" sz="2000" b="1" dirty="0">
                  <a:solidFill>
                    <a:schemeClr val="accent4">
                      <a:lumMod val="75000"/>
                    </a:schemeClr>
                  </a:solidFill>
                </a:rPr>
                <a:t>Wild type DNA</a:t>
              </a:r>
            </a:p>
          </p:txBody>
        </p:sp>
        <p:sp>
          <p:nvSpPr>
            <p:cNvPr id="288" name="TextBox 287">
              <a:extLst>
                <a:ext uri="{FF2B5EF4-FFF2-40B4-BE49-F238E27FC236}">
                  <a16:creationId xmlns:a16="http://schemas.microsoft.com/office/drawing/2014/main" id="{29831F6A-B8F3-D348-B78D-0917FF98894E}"/>
                </a:ext>
              </a:extLst>
            </p:cNvPr>
            <p:cNvSpPr txBox="1"/>
            <p:nvPr/>
          </p:nvSpPr>
          <p:spPr>
            <a:xfrm>
              <a:off x="7066352" y="26632856"/>
              <a:ext cx="2011131" cy="400110"/>
            </a:xfrm>
            <a:prstGeom prst="rect">
              <a:avLst/>
            </a:prstGeom>
            <a:noFill/>
          </p:spPr>
          <p:txBody>
            <a:bodyPr wrap="square" rtlCol="0">
              <a:spAutoFit/>
            </a:bodyPr>
            <a:lstStyle/>
            <a:p>
              <a:pPr algn="ctr"/>
              <a:r>
                <a:rPr lang="en-US" sz="2000" b="1" dirty="0">
                  <a:solidFill>
                    <a:srgbClr val="4D5657"/>
                  </a:solidFill>
                </a:rPr>
                <a:t>DNA variant</a:t>
              </a:r>
            </a:p>
          </p:txBody>
        </p:sp>
        <p:pic>
          <p:nvPicPr>
            <p:cNvPr id="105" name="Picture 104">
              <a:extLst>
                <a:ext uri="{FF2B5EF4-FFF2-40B4-BE49-F238E27FC236}">
                  <a16:creationId xmlns:a16="http://schemas.microsoft.com/office/drawing/2014/main" id="{C8A49AF2-D77D-4448-A186-8C99C37107C0}"/>
                </a:ext>
              </a:extLst>
            </p:cNvPr>
            <p:cNvPicPr>
              <a:picLocks noChangeAspect="1"/>
            </p:cNvPicPr>
            <p:nvPr/>
          </p:nvPicPr>
          <p:blipFill>
            <a:blip r:embed="rId17"/>
            <a:stretch>
              <a:fillRect/>
            </a:stretch>
          </p:blipFill>
          <p:spPr>
            <a:xfrm>
              <a:off x="5227943" y="23628454"/>
              <a:ext cx="1930400" cy="2514600"/>
            </a:xfrm>
            <a:prstGeom prst="rect">
              <a:avLst/>
            </a:prstGeom>
          </p:spPr>
        </p:pic>
      </p:grpSp>
      <p:cxnSp>
        <p:nvCxnSpPr>
          <p:cNvPr id="289" name="Straight Connector 288" descr="Gold rule line divider">
            <a:extLst>
              <a:ext uri="{FF2B5EF4-FFF2-40B4-BE49-F238E27FC236}">
                <a16:creationId xmlns:a16="http://schemas.microsoft.com/office/drawing/2014/main" id="{F3F528B1-1623-A949-802B-C32EA29EA8BE}"/>
              </a:ext>
            </a:extLst>
          </p:cNvPr>
          <p:cNvCxnSpPr>
            <a:cxnSpLocks/>
          </p:cNvCxnSpPr>
          <p:nvPr/>
        </p:nvCxnSpPr>
        <p:spPr>
          <a:xfrm>
            <a:off x="21508708" y="5458380"/>
            <a:ext cx="0" cy="23688000"/>
          </a:xfrm>
          <a:prstGeom prst="line">
            <a:avLst/>
          </a:prstGeom>
          <a:ln>
            <a:solidFill>
              <a:srgbClr val="E8D3A2"/>
            </a:solidFill>
          </a:ln>
        </p:spPr>
        <p:style>
          <a:lnRef idx="1">
            <a:schemeClr val="accent1"/>
          </a:lnRef>
          <a:fillRef idx="0">
            <a:schemeClr val="accent1"/>
          </a:fillRef>
          <a:effectRef idx="0">
            <a:schemeClr val="accent1"/>
          </a:effectRef>
          <a:fontRef idx="minor">
            <a:schemeClr val="tx1"/>
          </a:fontRef>
        </p:style>
      </p:cxnSp>
      <p:grpSp>
        <p:nvGrpSpPr>
          <p:cNvPr id="157" name="Group 156">
            <a:extLst>
              <a:ext uri="{FF2B5EF4-FFF2-40B4-BE49-F238E27FC236}">
                <a16:creationId xmlns:a16="http://schemas.microsoft.com/office/drawing/2014/main" id="{FE4E4666-A0DC-3D4D-8645-83F2A2CA7B70}"/>
              </a:ext>
            </a:extLst>
          </p:cNvPr>
          <p:cNvGrpSpPr/>
          <p:nvPr/>
        </p:nvGrpSpPr>
        <p:grpSpPr>
          <a:xfrm>
            <a:off x="21987392" y="5458380"/>
            <a:ext cx="19636858" cy="5842837"/>
            <a:chOff x="21987392" y="5458380"/>
            <a:chExt cx="19636858" cy="5842837"/>
          </a:xfrm>
        </p:grpSpPr>
        <p:sp>
          <p:nvSpPr>
            <p:cNvPr id="13" name="TextBox 12"/>
            <p:cNvSpPr txBox="1"/>
            <p:nvPr/>
          </p:nvSpPr>
          <p:spPr>
            <a:xfrm>
              <a:off x="32084250" y="6592236"/>
              <a:ext cx="9540000" cy="3785652"/>
            </a:xfrm>
            <a:prstGeom prst="rect">
              <a:avLst/>
            </a:prstGeom>
            <a:noFill/>
          </p:spPr>
          <p:txBody>
            <a:bodyPr wrap="square" rtlCol="0">
              <a:spAutoFit/>
            </a:bodyPr>
            <a:lstStyle>
              <a:defPPr>
                <a:defRPr lang="en-US"/>
              </a:defPPr>
              <a:lvl1pPr algn="just">
                <a:defRPr sz="3000">
                  <a:latin typeface="Open Sans" charset="0"/>
                  <a:ea typeface="Open Sans" charset="0"/>
                  <a:cs typeface="Open Sans" charset="0"/>
                </a:defRPr>
              </a:lvl1pPr>
            </a:lstStyle>
            <a:p>
              <a:r>
                <a:rPr lang="en-US" dirty="0"/>
                <a:t>Matched </a:t>
              </a:r>
              <a:r>
                <a:rPr lang="en-US" dirty="0" err="1"/>
                <a:t>tumour</a:t>
              </a:r>
              <a:r>
                <a:rPr lang="en-US" dirty="0"/>
                <a:t> samples available for 6 patients confirmed the same somatic variants as found in </a:t>
              </a:r>
              <a:r>
                <a:rPr lang="en-US" dirty="0" err="1"/>
                <a:t>ctDNA</a:t>
              </a:r>
              <a:r>
                <a:rPr lang="en-US" dirty="0"/>
                <a:t> in 4 cases (no </a:t>
              </a:r>
              <a:r>
                <a:rPr lang="en-US" dirty="0" err="1"/>
                <a:t>ctDNA</a:t>
              </a:r>
              <a:r>
                <a:rPr lang="en-US" dirty="0"/>
                <a:t> findings for the other 2).</a:t>
              </a:r>
            </a:p>
            <a:p>
              <a:endParaRPr lang="en-US" dirty="0"/>
            </a:p>
            <a:p>
              <a:r>
                <a:rPr lang="en-US" dirty="0"/>
                <a:t>Case P12 was </a:t>
              </a:r>
              <a:r>
                <a:rPr lang="en-US" dirty="0" err="1"/>
                <a:t>ctDNA</a:t>
              </a:r>
              <a:r>
                <a:rPr lang="en-US" dirty="0"/>
                <a:t> negative, however, a pathogenic germline </a:t>
              </a:r>
              <a:r>
                <a:rPr lang="en-US" i="1" dirty="0"/>
                <a:t>TP53</a:t>
              </a:r>
              <a:r>
                <a:rPr lang="en-US" dirty="0"/>
                <a:t> variant causes a cancer predisposition syndrome named Li-Fraumeni was found in the plasma sample with a loss of heterogeneity in the </a:t>
              </a:r>
              <a:r>
                <a:rPr lang="en-US" dirty="0" err="1"/>
                <a:t>tumour</a:t>
              </a:r>
              <a:r>
                <a:rPr lang="en-US" dirty="0"/>
                <a:t>.</a:t>
              </a:r>
            </a:p>
          </p:txBody>
        </p:sp>
        <p:sp>
          <p:nvSpPr>
            <p:cNvPr id="291" name="TextBox 290">
              <a:extLst>
                <a:ext uri="{FF2B5EF4-FFF2-40B4-BE49-F238E27FC236}">
                  <a16:creationId xmlns:a16="http://schemas.microsoft.com/office/drawing/2014/main" id="{4DE59B2F-832E-BE4D-A3E1-D05EB0FC9F3A}"/>
                </a:ext>
              </a:extLst>
            </p:cNvPr>
            <p:cNvSpPr txBox="1"/>
            <p:nvPr/>
          </p:nvSpPr>
          <p:spPr>
            <a:xfrm>
              <a:off x="22462879" y="6592236"/>
              <a:ext cx="9360000" cy="4708981"/>
            </a:xfrm>
            <a:prstGeom prst="rect">
              <a:avLst/>
            </a:prstGeom>
            <a:noFill/>
          </p:spPr>
          <p:txBody>
            <a:bodyPr wrap="square" rtlCol="0">
              <a:spAutoFit/>
            </a:bodyPr>
            <a:lstStyle>
              <a:defPPr>
                <a:defRPr lang="en-US"/>
              </a:defPPr>
              <a:lvl1pPr algn="just">
                <a:defRPr sz="3000">
                  <a:latin typeface="Open Sans" charset="0"/>
                  <a:ea typeface="Open Sans" charset="0"/>
                  <a:cs typeface="Open Sans" charset="0"/>
                </a:defRPr>
              </a:lvl1pPr>
            </a:lstStyle>
            <a:p>
              <a:r>
                <a:rPr lang="en-AU" dirty="0" err="1"/>
                <a:t>ctDNA</a:t>
              </a:r>
              <a:r>
                <a:rPr lang="en-AU" dirty="0"/>
                <a:t> mutations were detected in samples taken from patients at: initial diagnosis in 4/8 (50%, 3/5 localised and 1/3 metastatic), post-neoadjuvant chemotherapy in 1/4 (25%), post primary resection in 0/2 (0%), and recurrent disease in 0/3 (0%), suggesting a positive correlation between </a:t>
              </a:r>
              <a:r>
                <a:rPr lang="en-AU" dirty="0" err="1"/>
                <a:t>ctDNA</a:t>
              </a:r>
              <a:r>
                <a:rPr lang="en-AU" dirty="0"/>
                <a:t> and tumour burden. EWSR1 fusions were detected in 2, STAG2 loss-of-function mutations detected in 4, and TP53 mutations detected in 2 patients, with overall variant allele frequencies (VAF) of 5-57%.</a:t>
              </a:r>
            </a:p>
          </p:txBody>
        </p:sp>
        <p:grpSp>
          <p:nvGrpSpPr>
            <p:cNvPr id="292" name="Group 291" descr="Section Header and gold boundless bar">
              <a:extLst>
                <a:ext uri="{FF2B5EF4-FFF2-40B4-BE49-F238E27FC236}">
                  <a16:creationId xmlns:a16="http://schemas.microsoft.com/office/drawing/2014/main" id="{84EF4FAB-59B3-C641-9D0B-F709A11EAE25}"/>
                </a:ext>
              </a:extLst>
            </p:cNvPr>
            <p:cNvGrpSpPr/>
            <p:nvPr/>
          </p:nvGrpSpPr>
          <p:grpSpPr>
            <a:xfrm>
              <a:off x="21987392" y="5458380"/>
              <a:ext cx="6972300" cy="904357"/>
              <a:chOff x="8956548" y="11722608"/>
              <a:chExt cx="6972300" cy="904357"/>
            </a:xfrm>
          </p:grpSpPr>
          <p:sp>
            <p:nvSpPr>
              <p:cNvPr id="293" name="TextBox 292" descr="Section Header and gold boundless bar">
                <a:extLst>
                  <a:ext uri="{FF2B5EF4-FFF2-40B4-BE49-F238E27FC236}">
                    <a16:creationId xmlns:a16="http://schemas.microsoft.com/office/drawing/2014/main" id="{00B41538-BBB9-5143-8358-3216732FC7D1}"/>
                  </a:ext>
                </a:extLst>
              </p:cNvP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Conclusions (Part 1)</a:t>
                </a:r>
              </a:p>
            </p:txBody>
          </p:sp>
          <p:pic>
            <p:nvPicPr>
              <p:cNvPr id="294" name="Picture 293" descr="Gold boundless bar">
                <a:extLst>
                  <a:ext uri="{FF2B5EF4-FFF2-40B4-BE49-F238E27FC236}">
                    <a16:creationId xmlns:a16="http://schemas.microsoft.com/office/drawing/2014/main" id="{333CD91B-690B-6544-91DD-7C599B5B9E7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grpSp>
      <p:grpSp>
        <p:nvGrpSpPr>
          <p:cNvPr id="120" name="Group 119">
            <a:extLst>
              <a:ext uri="{FF2B5EF4-FFF2-40B4-BE49-F238E27FC236}">
                <a16:creationId xmlns:a16="http://schemas.microsoft.com/office/drawing/2014/main" id="{28917BEC-0F80-E046-9C62-6D277A5F2EEE}"/>
              </a:ext>
            </a:extLst>
          </p:cNvPr>
          <p:cNvGrpSpPr/>
          <p:nvPr/>
        </p:nvGrpSpPr>
        <p:grpSpPr>
          <a:xfrm>
            <a:off x="21987392" y="19323713"/>
            <a:ext cx="19789258" cy="5842837"/>
            <a:chOff x="21987392" y="19840554"/>
            <a:chExt cx="19789258" cy="5842837"/>
          </a:xfrm>
        </p:grpSpPr>
        <p:grpSp>
          <p:nvGrpSpPr>
            <p:cNvPr id="229" name="Group 228" descr="Section Header and gold boundless bar">
              <a:extLst>
                <a:ext uri="{FF2B5EF4-FFF2-40B4-BE49-F238E27FC236}">
                  <a16:creationId xmlns:a16="http://schemas.microsoft.com/office/drawing/2014/main" id="{C98BB11F-4F52-2A4A-95F5-A8AD53817B78}"/>
                </a:ext>
              </a:extLst>
            </p:cNvPr>
            <p:cNvGrpSpPr/>
            <p:nvPr/>
          </p:nvGrpSpPr>
          <p:grpSpPr>
            <a:xfrm>
              <a:off x="21987392" y="19840554"/>
              <a:ext cx="6972300" cy="904357"/>
              <a:chOff x="8956548" y="11722608"/>
              <a:chExt cx="6972300" cy="904357"/>
            </a:xfrm>
          </p:grpSpPr>
          <p:sp>
            <p:nvSpPr>
              <p:cNvPr id="230" name="TextBox 229" descr="Section Header and gold boundless bar">
                <a:extLst>
                  <a:ext uri="{FF2B5EF4-FFF2-40B4-BE49-F238E27FC236}">
                    <a16:creationId xmlns:a16="http://schemas.microsoft.com/office/drawing/2014/main" id="{39667BD7-5968-0B48-945E-5E1B5AD74502}"/>
                  </a:ext>
                </a:extLst>
              </p:cNvP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Conclusions (Part 2)</a:t>
                </a:r>
              </a:p>
            </p:txBody>
          </p:sp>
          <p:pic>
            <p:nvPicPr>
              <p:cNvPr id="231" name="Picture 230" descr="Gold boundless bar">
                <a:extLst>
                  <a:ext uri="{FF2B5EF4-FFF2-40B4-BE49-F238E27FC236}">
                    <a16:creationId xmlns:a16="http://schemas.microsoft.com/office/drawing/2014/main" id="{DBCC57BC-9320-BF48-970F-D70579C65DF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sp>
          <p:nvSpPr>
            <p:cNvPr id="295" name="TextBox 294">
              <a:extLst>
                <a:ext uri="{FF2B5EF4-FFF2-40B4-BE49-F238E27FC236}">
                  <a16:creationId xmlns:a16="http://schemas.microsoft.com/office/drawing/2014/main" id="{17C5FF93-7192-2E4E-9A42-1A70F8E47F42}"/>
                </a:ext>
              </a:extLst>
            </p:cNvPr>
            <p:cNvSpPr txBox="1"/>
            <p:nvPr/>
          </p:nvSpPr>
          <p:spPr>
            <a:xfrm>
              <a:off x="22615279" y="20974410"/>
              <a:ext cx="9360000" cy="4247317"/>
            </a:xfrm>
            <a:prstGeom prst="rect">
              <a:avLst/>
            </a:prstGeom>
            <a:noFill/>
          </p:spPr>
          <p:txBody>
            <a:bodyPr wrap="square" rtlCol="0">
              <a:spAutoFit/>
            </a:bodyPr>
            <a:lstStyle/>
            <a:p>
              <a:pPr algn="just"/>
              <a:r>
                <a:rPr lang="en-AU" sz="3000" dirty="0">
                  <a:latin typeface="Open Sans" charset="0"/>
                  <a:ea typeface="Open Sans" charset="0"/>
                  <a:cs typeface="Open Sans" charset="0"/>
                </a:rPr>
                <a:t>Serial blood samples collected from diagnosis throughout the course of treatment of three patients showed a good correlation between </a:t>
              </a:r>
              <a:r>
                <a:rPr lang="en-AU" sz="3000" dirty="0" err="1">
                  <a:latin typeface="Open Sans" charset="0"/>
                  <a:ea typeface="Open Sans" charset="0"/>
                  <a:cs typeface="Open Sans" charset="0"/>
                </a:rPr>
                <a:t>ctDNA</a:t>
              </a:r>
              <a:r>
                <a:rPr lang="en-AU" sz="3000" dirty="0">
                  <a:latin typeface="Open Sans" charset="0"/>
                  <a:ea typeface="Open Sans" charset="0"/>
                  <a:cs typeface="Open Sans" charset="0"/>
                </a:rPr>
                <a:t> VAF dynamics (disease progression/regression) and diagnostic imaging studies. </a:t>
              </a:r>
            </a:p>
            <a:p>
              <a:pPr algn="just"/>
              <a:r>
                <a:rPr lang="en-AU" sz="3000" dirty="0">
                  <a:latin typeface="Open Sans" charset="0"/>
                  <a:ea typeface="Open Sans" charset="0"/>
                  <a:cs typeface="Open Sans" charset="0"/>
                </a:rPr>
                <a:t>NGS assay detection remains linear down to 2-3%, VAF however, loses its sensitivity beyond that level, while </a:t>
              </a:r>
              <a:r>
                <a:rPr lang="en-AU" sz="3000" dirty="0" err="1">
                  <a:latin typeface="Open Sans" charset="0"/>
                  <a:ea typeface="Open Sans" charset="0"/>
                  <a:cs typeface="Open Sans" charset="0"/>
                </a:rPr>
                <a:t>ddPCR</a:t>
              </a:r>
              <a:r>
                <a:rPr lang="en-AU" sz="3000" dirty="0">
                  <a:latin typeface="Open Sans" charset="0"/>
                  <a:ea typeface="Open Sans" charset="0"/>
                  <a:cs typeface="Open Sans" charset="0"/>
                </a:rPr>
                <a:t> demonstrates higher sensitivity with VAF detected as low as 0.2% for case P9.</a:t>
              </a:r>
            </a:p>
          </p:txBody>
        </p:sp>
        <p:sp>
          <p:nvSpPr>
            <p:cNvPr id="296" name="TextBox 295">
              <a:extLst>
                <a:ext uri="{FF2B5EF4-FFF2-40B4-BE49-F238E27FC236}">
                  <a16:creationId xmlns:a16="http://schemas.microsoft.com/office/drawing/2014/main" id="{6997D89B-0E74-8E4B-BD09-3800EEB6AA46}"/>
                </a:ext>
              </a:extLst>
            </p:cNvPr>
            <p:cNvSpPr txBox="1"/>
            <p:nvPr/>
          </p:nvSpPr>
          <p:spPr>
            <a:xfrm>
              <a:off x="32236650" y="20974410"/>
              <a:ext cx="9540000" cy="4708981"/>
            </a:xfrm>
            <a:prstGeom prst="rect">
              <a:avLst/>
            </a:prstGeom>
            <a:noFill/>
          </p:spPr>
          <p:txBody>
            <a:bodyPr wrap="square" rtlCol="0">
              <a:spAutoFit/>
            </a:bodyPr>
            <a:lstStyle>
              <a:defPPr>
                <a:defRPr lang="en-US"/>
              </a:defPPr>
              <a:lvl1pPr algn="just">
                <a:defRPr sz="3000">
                  <a:latin typeface="Open Sans" charset="0"/>
                  <a:ea typeface="Open Sans" charset="0"/>
                  <a:cs typeface="Open Sans" charset="0"/>
                </a:defRPr>
              </a:lvl1pPr>
            </a:lstStyle>
            <a:p>
              <a:r>
                <a:rPr lang="en-AU" dirty="0"/>
                <a:t>Case 1 with STAG2 somatic mutation was treated with the PARP inhibitor Olaparib. Samples taken prior to targeted treatment and 3 and 4 cycles post-treatment showed no change to </a:t>
              </a:r>
              <a:r>
                <a:rPr lang="en-AU" dirty="0" err="1"/>
                <a:t>ctDNA</a:t>
              </a:r>
              <a:r>
                <a:rPr lang="en-AU" dirty="0"/>
                <a:t> VAF, in accordance with lack of treatment response.</a:t>
              </a:r>
            </a:p>
            <a:p>
              <a:r>
                <a:rPr lang="en-US" dirty="0"/>
                <a:t>Case P6 had two different TP53 variants – p.A84fsT39 found in the recurrent plasma and </a:t>
              </a:r>
              <a:r>
                <a:rPr lang="en-US" dirty="0" err="1"/>
                <a:t>tumour</a:t>
              </a:r>
              <a:r>
                <a:rPr lang="en-US" dirty="0"/>
                <a:t> samples and A347T identified at a lower VAF and only in the sample taken at initial diagnosis which might be loss due to clonal selection. </a:t>
              </a:r>
            </a:p>
          </p:txBody>
        </p:sp>
      </p:grpSp>
      <p:grpSp>
        <p:nvGrpSpPr>
          <p:cNvPr id="119" name="Group 118">
            <a:extLst>
              <a:ext uri="{FF2B5EF4-FFF2-40B4-BE49-F238E27FC236}">
                <a16:creationId xmlns:a16="http://schemas.microsoft.com/office/drawing/2014/main" id="{98382F00-FC8A-DB42-86FE-FC00B186452D}"/>
              </a:ext>
            </a:extLst>
          </p:cNvPr>
          <p:cNvGrpSpPr/>
          <p:nvPr/>
        </p:nvGrpSpPr>
        <p:grpSpPr>
          <a:xfrm>
            <a:off x="22139792" y="25167024"/>
            <a:ext cx="9987887" cy="4088511"/>
            <a:chOff x="22139792" y="19992954"/>
            <a:chExt cx="9987887" cy="4088511"/>
          </a:xfrm>
        </p:grpSpPr>
        <p:grpSp>
          <p:nvGrpSpPr>
            <p:cNvPr id="297" name="Group 296" descr="Section Header and gold boundless bar">
              <a:extLst>
                <a:ext uri="{FF2B5EF4-FFF2-40B4-BE49-F238E27FC236}">
                  <a16:creationId xmlns:a16="http://schemas.microsoft.com/office/drawing/2014/main" id="{0180EF8F-3EA2-DF4B-9335-74A8BA37177F}"/>
                </a:ext>
              </a:extLst>
            </p:cNvPr>
            <p:cNvGrpSpPr/>
            <p:nvPr/>
          </p:nvGrpSpPr>
          <p:grpSpPr>
            <a:xfrm>
              <a:off x="22139792" y="19992954"/>
              <a:ext cx="6972300" cy="904357"/>
              <a:chOff x="8956548" y="11722608"/>
              <a:chExt cx="6972300" cy="904357"/>
            </a:xfrm>
          </p:grpSpPr>
          <p:sp>
            <p:nvSpPr>
              <p:cNvPr id="298" name="TextBox 297" descr="Section Header and gold boundless bar">
                <a:extLst>
                  <a:ext uri="{FF2B5EF4-FFF2-40B4-BE49-F238E27FC236}">
                    <a16:creationId xmlns:a16="http://schemas.microsoft.com/office/drawing/2014/main" id="{C0277636-F125-064F-AF2F-1409FF28065C}"/>
                  </a:ext>
                </a:extLst>
              </p:cNvPr>
              <p:cNvSpPr txBox="1"/>
              <p:nvPr/>
            </p:nvSpPr>
            <p:spPr>
              <a:xfrm>
                <a:off x="8956548" y="11722608"/>
                <a:ext cx="6972300" cy="707886"/>
              </a:xfrm>
              <a:prstGeom prst="rect">
                <a:avLst/>
              </a:prstGeom>
              <a:noFill/>
            </p:spPr>
            <p:txBody>
              <a:bodyPr wrap="square" rtlCol="0">
                <a:spAutoFit/>
              </a:bodyPr>
              <a:lstStyle/>
              <a:p>
                <a:r>
                  <a:rPr lang="en-US" sz="4000" b="1" dirty="0">
                    <a:solidFill>
                      <a:srgbClr val="33006F"/>
                    </a:solidFill>
                    <a:latin typeface="Encode Sans Normal Black" charset="0"/>
                    <a:ea typeface="Encode Sans Normal Black" charset="0"/>
                    <a:cs typeface="Encode Sans Normal Black" charset="0"/>
                  </a:rPr>
                  <a:t>Future directions</a:t>
                </a:r>
              </a:p>
            </p:txBody>
          </p:sp>
          <p:pic>
            <p:nvPicPr>
              <p:cNvPr id="299" name="Picture 298" descr="Gold boundless bar">
                <a:extLst>
                  <a:ext uri="{FF2B5EF4-FFF2-40B4-BE49-F238E27FC236}">
                    <a16:creationId xmlns:a16="http://schemas.microsoft.com/office/drawing/2014/main" id="{8BA56050-2958-9245-9A1A-5B79CB1FC5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9895" y="12514189"/>
                <a:ext cx="1399032" cy="112776"/>
              </a:xfrm>
              <a:prstGeom prst="rect">
                <a:avLst/>
              </a:prstGeom>
            </p:spPr>
          </p:pic>
        </p:grpSp>
        <p:sp>
          <p:nvSpPr>
            <p:cNvPr id="300" name="TextBox 299">
              <a:extLst>
                <a:ext uri="{FF2B5EF4-FFF2-40B4-BE49-F238E27FC236}">
                  <a16:creationId xmlns:a16="http://schemas.microsoft.com/office/drawing/2014/main" id="{6F295964-B3E5-994C-BF83-39F115C86973}"/>
                </a:ext>
              </a:extLst>
            </p:cNvPr>
            <p:cNvSpPr txBox="1"/>
            <p:nvPr/>
          </p:nvSpPr>
          <p:spPr>
            <a:xfrm>
              <a:off x="22767679" y="21126810"/>
              <a:ext cx="9360000" cy="2954655"/>
            </a:xfrm>
            <a:prstGeom prst="rect">
              <a:avLst/>
            </a:prstGeom>
            <a:noFill/>
          </p:spPr>
          <p:txBody>
            <a:bodyPr wrap="square" rtlCol="0">
              <a:spAutoFit/>
            </a:bodyPr>
            <a:lstStyle>
              <a:defPPr>
                <a:defRPr lang="en-US"/>
              </a:defPPr>
              <a:lvl1pPr algn="just">
                <a:defRPr sz="3000">
                  <a:latin typeface="Open Sans" charset="0"/>
                  <a:ea typeface="Open Sans" charset="0"/>
                  <a:cs typeface="Open Sans" charset="0"/>
                </a:defRPr>
              </a:lvl1pPr>
            </a:lstStyle>
            <a:p>
              <a:r>
                <a:rPr lang="en-US" dirty="0"/>
                <a:t>Deeper sequencing  coverage will be trailed for </a:t>
              </a:r>
              <a:r>
                <a:rPr lang="en-US" dirty="0" err="1"/>
                <a:t>ddPCR</a:t>
              </a:r>
              <a:r>
                <a:rPr lang="en-US" dirty="0"/>
                <a:t>-positive NGS-negative samples in order to try to increase our assay’s sensitivity. </a:t>
              </a:r>
            </a:p>
            <a:p>
              <a:r>
                <a:rPr lang="en-AU" dirty="0"/>
                <a:t>Fusion calling is still in early days of development and analysis tools to optimise variant calling and VAF calculations are being developed.</a:t>
              </a:r>
            </a:p>
          </p:txBody>
        </p:sp>
      </p:grpSp>
    </p:spTree>
    <p:extLst>
      <p:ext uri="{BB962C8B-B14F-4D97-AF65-F5344CB8AC3E}">
        <p14:creationId xmlns:p14="http://schemas.microsoft.com/office/powerpoint/2010/main" val="38673776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3059</TotalTime>
  <Words>1586</Words>
  <Application>Microsoft Macintosh PowerPoint</Application>
  <PresentationFormat>Custom</PresentationFormat>
  <Paragraphs>231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Encode Sans Normal Black</vt:lpstr>
      <vt:lpstr>Open Sans</vt:lpstr>
      <vt:lpstr>Uni Sans Book</vt:lpstr>
      <vt:lpstr>Office Theme</vt:lpstr>
      <vt:lpstr>PowerPoint Presentation</vt:lpstr>
    </vt:vector>
  </TitlesOfParts>
  <Company>SCHN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Smadar Kahana Edwin (SCHN)</dc:creator>
  <cp:lastModifiedBy>Smadar Kahana Edwin</cp:lastModifiedBy>
  <cp:revision>179</cp:revision>
  <dcterms:created xsi:type="dcterms:W3CDTF">2021-03-26T04:14:16Z</dcterms:created>
  <dcterms:modified xsi:type="dcterms:W3CDTF">2021-05-14T07:32:46Z</dcterms:modified>
</cp:coreProperties>
</file>